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309" r:id="rId2"/>
    <p:sldId id="292" r:id="rId3"/>
    <p:sldId id="310" r:id="rId4"/>
    <p:sldId id="311" r:id="rId5"/>
    <p:sldId id="444" r:id="rId6"/>
    <p:sldId id="349" r:id="rId7"/>
    <p:sldId id="348" r:id="rId8"/>
    <p:sldId id="445" r:id="rId9"/>
    <p:sldId id="446" r:id="rId10"/>
    <p:sldId id="447" r:id="rId11"/>
    <p:sldId id="452" r:id="rId12"/>
    <p:sldId id="454" r:id="rId13"/>
    <p:sldId id="453" r:id="rId14"/>
    <p:sldId id="456" r:id="rId15"/>
    <p:sldId id="457" r:id="rId16"/>
    <p:sldId id="351" r:id="rId17"/>
    <p:sldId id="458" r:id="rId18"/>
    <p:sldId id="313" r:id="rId19"/>
    <p:sldId id="460" r:id="rId20"/>
    <p:sldId id="461" r:id="rId21"/>
    <p:sldId id="462" r:id="rId22"/>
    <p:sldId id="353" r:id="rId23"/>
    <p:sldId id="360" r:id="rId24"/>
    <p:sldId id="464" r:id="rId25"/>
    <p:sldId id="463" r:id="rId26"/>
    <p:sldId id="370" r:id="rId27"/>
    <p:sldId id="465" r:id="rId28"/>
    <p:sldId id="466" r:id="rId29"/>
    <p:sldId id="371" r:id="rId30"/>
    <p:sldId id="467" r:id="rId31"/>
    <p:sldId id="468" r:id="rId32"/>
    <p:sldId id="469" r:id="rId33"/>
    <p:sldId id="470" r:id="rId34"/>
    <p:sldId id="481" r:id="rId35"/>
    <p:sldId id="487" r:id="rId36"/>
    <p:sldId id="472" r:id="rId37"/>
    <p:sldId id="482" r:id="rId38"/>
    <p:sldId id="473" r:id="rId39"/>
    <p:sldId id="483" r:id="rId40"/>
    <p:sldId id="474" r:id="rId41"/>
    <p:sldId id="475" r:id="rId42"/>
    <p:sldId id="476" r:id="rId43"/>
    <p:sldId id="484" r:id="rId44"/>
    <p:sldId id="477" r:id="rId45"/>
    <p:sldId id="485" r:id="rId46"/>
    <p:sldId id="478" r:id="rId47"/>
    <p:sldId id="486" r:id="rId48"/>
    <p:sldId id="479" r:id="rId49"/>
    <p:sldId id="480" r:id="rId50"/>
    <p:sldId id="346" r:id="rId51"/>
    <p:sldId id="345" r:id="rId52"/>
  </p:sldIdLst>
  <p:sldSz cx="12192000" cy="6858000"/>
  <p:notesSz cx="6954838" cy="9309100"/>
  <p:embeddedFontLst>
    <p:embeddedFont>
      <p:font typeface="Roboto Condensed" panose="02000000000000000000" pitchFamily="2" charset="0"/>
      <p:regular r:id="rId54"/>
      <p:bold r:id="rId55"/>
      <p:italic r:id="rId56"/>
      <p:boldItalic r:id="rId57"/>
    </p:embeddedFont>
    <p:embeddedFont>
      <p:font typeface="Open Sans Semibold" panose="020B0706030804020204" pitchFamily="34" charset="0"/>
      <p:bold r:id="rId58"/>
      <p:boldItalic r:id="rId59"/>
    </p:embeddedFont>
    <p:embeddedFont>
      <p:font typeface="Roboto Condensed Light" panose="02000000000000000000" pitchFamily="2" charset="0"/>
      <p:regular r:id="rId60"/>
      <p: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Wingdings 2" panose="05020102010507070707" pitchFamily="18" charset="2"/>
      <p:regular r:id="rId66"/>
    </p:embeddedFont>
    <p:embeddedFont>
      <p:font typeface="Segoe UI Black" panose="020B0A02040204020203" pitchFamily="34" charset="0"/>
      <p:bold r:id="rId67"/>
      <p:boldItalic r:id="rId68"/>
    </p:embeddedFont>
    <p:embeddedFont>
      <p:font typeface="Wingdings 3" panose="05040102010807070707" pitchFamily="18" charset="2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bnOqwMgioxK/8OC4u6dZOw==" hashData="k+ABZcY9MrhWF5vel9DKj1r6aVDXugsHcNkL4M7jEnMgIERTShDDa+9Xsw/TtOqH4fDkdgJfjBl8SJezjCq18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D8B"/>
    <a:srgbClr val="301B92"/>
    <a:srgbClr val="673BB7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25-Mar-21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5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6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Process and Threads Management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Process and Threads Management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Process and Threads Management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25-Mar-21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315200" cy="2992436"/>
          </a:xfrm>
        </p:spPr>
        <p:txBody>
          <a:bodyPr/>
          <a:lstStyle/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Unit-2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 and Threads Management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firoz.sherasiya@darshan.ac.in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9879879861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 smtClean="0"/>
              <a:t>Firoz</a:t>
            </a:r>
            <a:r>
              <a:rPr lang="en-US" dirty="0" smtClean="0"/>
              <a:t> A </a:t>
            </a:r>
            <a:r>
              <a:rPr lang="en-US" dirty="0" err="1" smtClean="0"/>
              <a:t>Sherasiya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 dirty="0"/>
              <a:t>GTU # </a:t>
            </a:r>
            <a:r>
              <a:rPr lang="en-US" dirty="0" smtClean="0"/>
              <a:t>3140702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CPU </a:t>
            </a:r>
            <a:r>
              <a:rPr lang="en-US" b="1" dirty="0">
                <a:solidFill>
                  <a:srgbClr val="C00000"/>
                </a:solidFill>
              </a:rPr>
              <a:t>switches </a:t>
            </a:r>
            <a:r>
              <a:rPr lang="en-US" dirty="0"/>
              <a:t>from process </a:t>
            </a:r>
            <a:r>
              <a:rPr lang="en-US" b="1" dirty="0">
                <a:solidFill>
                  <a:srgbClr val="C00000"/>
                </a:solidFill>
              </a:rPr>
              <a:t>P2 to </a:t>
            </a:r>
            <a:r>
              <a:rPr lang="en-US" dirty="0"/>
              <a:t>process </a:t>
            </a:r>
            <a:r>
              <a:rPr lang="en-US" b="1" dirty="0">
                <a:solidFill>
                  <a:srgbClr val="C00000"/>
                </a:solidFill>
              </a:rPr>
              <a:t>P3</a:t>
            </a:r>
            <a:r>
              <a:rPr lang="en-US" dirty="0"/>
              <a:t>.</a:t>
            </a:r>
          </a:p>
          <a:p>
            <a:r>
              <a:rPr lang="en-US" dirty="0"/>
              <a:t>CPU is </a:t>
            </a:r>
            <a:r>
              <a:rPr lang="en-US" b="1" dirty="0">
                <a:solidFill>
                  <a:srgbClr val="C00000"/>
                </a:solidFill>
              </a:rPr>
              <a:t>allocated to process P3 </a:t>
            </a:r>
            <a:r>
              <a:rPr lang="en-US" dirty="0"/>
              <a:t>(process P3 is running</a:t>
            </a:r>
            <a:r>
              <a:rPr lang="en-US" dirty="0" smtClean="0"/>
              <a:t>).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P2 is copied back </a:t>
            </a:r>
            <a:r>
              <a:rPr lang="en-US" dirty="0"/>
              <a:t>its logical program </a:t>
            </a:r>
            <a:r>
              <a:rPr lang="en-US" dirty="0" smtClean="0"/>
              <a:t>counter.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P3 is copied </a:t>
            </a:r>
            <a:r>
              <a:rPr lang="en-US" dirty="0"/>
              <a:t>from its logical program counter to the physical program counter.</a:t>
            </a:r>
          </a:p>
          <a:p>
            <a:endParaRPr lang="en-US" dirty="0"/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63347" y="2542715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26" name="Straight Arrow Connector 25"/>
          <p:cNvCxnSpPr>
            <a:endCxn id="12" idx="2"/>
          </p:cNvCxnSpPr>
          <p:nvPr/>
        </p:nvCxnSpPr>
        <p:spPr>
          <a:xfrm flipV="1">
            <a:off x="2037390" y="2272743"/>
            <a:ext cx="1224804" cy="5053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 flipV="1">
            <a:off x="6362361" y="2430672"/>
            <a:ext cx="993518" cy="887294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88177" y="2153389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cxnSp>
        <p:nvCxnSpPr>
          <p:cNvPr id="25" name="Straight Arrow Connector 24"/>
          <p:cNvCxnSpPr>
            <a:endCxn id="14" idx="3"/>
          </p:cNvCxnSpPr>
          <p:nvPr/>
        </p:nvCxnSpPr>
        <p:spPr>
          <a:xfrm flipH="1">
            <a:off x="6362361" y="2430672"/>
            <a:ext cx="993518" cy="5192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58812" y="2628098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352039" y="1669201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P1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1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85185E-6 L -0.21276 0.000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21419 -0.1287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31" name="Picture 1028" descr="2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14" b="9180"/>
          <a:stretch/>
        </p:blipFill>
        <p:spPr bwMode="auto">
          <a:xfrm>
            <a:off x="240030" y="977921"/>
            <a:ext cx="2612675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28" descr="2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9" r="39046" b="9180"/>
          <a:stretch/>
        </p:blipFill>
        <p:spPr bwMode="auto">
          <a:xfrm>
            <a:off x="3313297" y="977921"/>
            <a:ext cx="4132764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28" descr="2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6" b="10129"/>
          <a:stretch/>
        </p:blipFill>
        <p:spPr bwMode="auto">
          <a:xfrm>
            <a:off x="7908179" y="977921"/>
            <a:ext cx="4029890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0030" y="4175628"/>
            <a:ext cx="261518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Multiprogramming of </a:t>
            </a:r>
            <a:endParaRPr lang="en-US" sz="1600" kern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four </a:t>
            </a: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programs in memory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3135" y="4175628"/>
            <a:ext cx="4133088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Conceptual model of 4 independent, sequential processes, each with its own flow of control (i.e., its own logical program counter) and each one running independently of the other ones. 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6872" y="4175628"/>
            <a:ext cx="4032504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Over </a:t>
            </a: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a long period of time interval, all the processes have made progress, but at any given instant only one process is actually running.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813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8" y="863444"/>
            <a:ext cx="11932920" cy="55905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7"/>
          <a:stretch/>
        </p:blipFill>
        <p:spPr bwMode="auto">
          <a:xfrm>
            <a:off x="228600" y="890339"/>
            <a:ext cx="4028810" cy="245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257410" y="890339"/>
            <a:ext cx="7589520" cy="2103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6"/>
                </a:solidFill>
              </a:rPr>
              <a:t>System initialization</a:t>
            </a:r>
          </a:p>
          <a:p>
            <a:pPr lvl="1"/>
            <a:r>
              <a:rPr lang="en-US" dirty="0" smtClean="0"/>
              <a:t>At the time of </a:t>
            </a:r>
            <a:r>
              <a:rPr lang="en-US" b="1" dirty="0" smtClean="0">
                <a:solidFill>
                  <a:schemeClr val="accent6"/>
                </a:solidFill>
              </a:rPr>
              <a:t>system (OS) booting </a:t>
            </a:r>
            <a:r>
              <a:rPr lang="en-US" dirty="0" smtClean="0"/>
              <a:t>various processes are created</a:t>
            </a:r>
          </a:p>
          <a:p>
            <a:pPr lvl="1"/>
            <a:r>
              <a:rPr lang="en-US" dirty="0" smtClean="0"/>
              <a:t>Foreground and background processes are created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Background process </a:t>
            </a:r>
            <a:r>
              <a:rPr lang="en-US" dirty="0" smtClean="0"/>
              <a:t>– that </a:t>
            </a:r>
            <a:r>
              <a:rPr lang="en-US" b="1" dirty="0" smtClean="0">
                <a:solidFill>
                  <a:schemeClr val="accent6"/>
                </a:solidFill>
              </a:rPr>
              <a:t>do not interact with user </a:t>
            </a:r>
            <a:r>
              <a:rPr lang="en-US" dirty="0" smtClean="0"/>
              <a:t>e.g. process to accept mail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Foreground Process </a:t>
            </a:r>
            <a:r>
              <a:rPr lang="en-US" dirty="0" smtClean="0"/>
              <a:t>– that </a:t>
            </a:r>
            <a:r>
              <a:rPr lang="en-US" b="1" dirty="0" smtClean="0">
                <a:solidFill>
                  <a:schemeClr val="accent6"/>
                </a:solidFill>
              </a:rPr>
              <a:t>interact with user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57410" y="3565319"/>
            <a:ext cx="7589520" cy="228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b="1" dirty="0" smtClean="0">
                <a:solidFill>
                  <a:schemeClr val="accent6"/>
                </a:solidFill>
              </a:rPr>
              <a:t>Execution of a process creation system call (fork) by running process</a:t>
            </a:r>
          </a:p>
          <a:p>
            <a:pPr lvl="1"/>
            <a:r>
              <a:rPr lang="en-US" dirty="0" smtClean="0"/>
              <a:t>Running process will issue system call (fork) to </a:t>
            </a:r>
            <a:r>
              <a:rPr lang="en-US" b="1" dirty="0" smtClean="0">
                <a:solidFill>
                  <a:schemeClr val="accent6"/>
                </a:solidFill>
              </a:rPr>
              <a:t>create one or more new process to help 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process fetching large amount of data and execute it will create two different processes one for fetching data and another to execute it.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8600" y="3565319"/>
            <a:ext cx="4032504" cy="2459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4852" y="4435187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15" name="Oval 14"/>
          <p:cNvSpPr/>
          <p:nvPr/>
        </p:nvSpPr>
        <p:spPr>
          <a:xfrm>
            <a:off x="1884852" y="4435187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6" name="Oval 15"/>
          <p:cNvSpPr/>
          <p:nvPr/>
        </p:nvSpPr>
        <p:spPr>
          <a:xfrm>
            <a:off x="1635252" y="4185587"/>
            <a:ext cx="1219200" cy="1219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P1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3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12579 -4.07407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0.12929 0.0004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27" y="2406217"/>
            <a:ext cx="6648450" cy="3143250"/>
          </a:xfrm>
          <a:ln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10532" y="890339"/>
            <a:ext cx="7132320" cy="1097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user request to create a new process</a:t>
            </a:r>
            <a:endParaRPr lang="en-US" b="1" dirty="0" smtClean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Start process by clicking an icon (opening word file by double click) or by typing command.</a:t>
            </a:r>
            <a:endParaRPr lang="en-US" b="1" dirty="0" smtClean="0">
              <a:solidFill>
                <a:schemeClr val="accent6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50157" y="5553292"/>
            <a:ext cx="7589520" cy="822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b="1" dirty="0">
                <a:solidFill>
                  <a:schemeClr val="accent6"/>
                </a:solidFill>
              </a:rPr>
              <a:t>Initialization of batch process</a:t>
            </a:r>
            <a:endParaRPr lang="en-US" b="1" dirty="0" smtClean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Applicable to only batch system found on large mainframe</a:t>
            </a:r>
          </a:p>
        </p:txBody>
      </p:sp>
      <p:pic>
        <p:nvPicPr>
          <p:cNvPr id="17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7" y="890339"/>
            <a:ext cx="45148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6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Termination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7160" y="4959635"/>
            <a:ext cx="4552950" cy="1005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 smtClean="0">
                <a:solidFill>
                  <a:schemeClr val="accent6"/>
                </a:solidFill>
              </a:rPr>
              <a:t>Normal exit (voluntary)</a:t>
            </a:r>
          </a:p>
          <a:p>
            <a:pPr lvl="1"/>
            <a:r>
              <a:rPr lang="en-US" smtClean="0"/>
              <a:t>Terminated because process has done its work.</a:t>
            </a:r>
            <a:endParaRPr lang="en-US" dirty="0"/>
          </a:p>
        </p:txBody>
      </p:sp>
      <p:pic>
        <p:nvPicPr>
          <p:cNvPr id="13" name="Picture 2" descr="Image result for close wor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0" y="835309"/>
            <a:ext cx="455295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GNWEBSOFT\Desktop\windows-Mingw-Compiler-Comma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482" y="835309"/>
            <a:ext cx="45815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file does not ex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44" y="1213511"/>
            <a:ext cx="22098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4901482" y="5033307"/>
            <a:ext cx="7140609" cy="128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+mj-lt"/>
              <a:buAutoNum type="arabicPeriod" startAt="2"/>
              <a:defRPr sz="2400" b="1">
                <a:solidFill>
                  <a:schemeClr val="accent6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Error exit (voluntary)</a:t>
            </a:r>
          </a:p>
          <a:p>
            <a:pPr lvl="1"/>
            <a:r>
              <a:rPr lang="en-US" dirty="0"/>
              <a:t>The process discovers a fatal error e.g. user types the command cc </a:t>
            </a:r>
            <a:r>
              <a:rPr lang="en-US" dirty="0" err="1"/>
              <a:t>foo.c</a:t>
            </a:r>
            <a:r>
              <a:rPr lang="en-US" dirty="0"/>
              <a:t> to compile the program </a:t>
            </a:r>
            <a:r>
              <a:rPr lang="en-US" dirty="0" err="1"/>
              <a:t>foo.c</a:t>
            </a:r>
            <a:r>
              <a:rPr lang="en-US" dirty="0"/>
              <a:t> and no such file exists, the compiler simply exit.</a:t>
            </a:r>
          </a:p>
        </p:txBody>
      </p:sp>
    </p:spTree>
    <p:extLst>
      <p:ext uri="{BB962C8B-B14F-4D97-AF65-F5344CB8AC3E}">
        <p14:creationId xmlns:p14="http://schemas.microsoft.com/office/powerpoint/2010/main" val="19238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Termination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7160" y="4654835"/>
            <a:ext cx="6099048" cy="1554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1" dirty="0">
                <a:solidFill>
                  <a:schemeClr val="accent6"/>
                </a:solidFill>
              </a:rPr>
              <a:t>Fatal error (involuntary)</a:t>
            </a:r>
            <a:endParaRPr lang="en-US" b="1" dirty="0" smtClean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An error caused by a process often due to a program bug e.g. executing an illegal instruction, referencing nonexistent memory or divided by zero.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427628" y="4654835"/>
            <a:ext cx="5629033" cy="128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+mj-lt"/>
              <a:buAutoNum type="arabicPeriod" startAt="2"/>
              <a:defRPr sz="2400" b="1">
                <a:solidFill>
                  <a:schemeClr val="accent6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Font typeface="+mj-lt"/>
              <a:buAutoNum type="arabicPeriod" startAt="4"/>
            </a:pPr>
            <a:r>
              <a:rPr lang="en-US" dirty="0"/>
              <a:t>Killed by another process (involuntary)</a:t>
            </a:r>
          </a:p>
          <a:p>
            <a:pPr lvl="1"/>
            <a:r>
              <a:rPr lang="en-US" dirty="0"/>
              <a:t>A process executes a system call telling the OS to kill some other process using kill system call.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0" y="863444"/>
            <a:ext cx="6096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6102" r="3766" b="4651"/>
          <a:stretch/>
        </p:blipFill>
        <p:spPr bwMode="auto">
          <a:xfrm>
            <a:off x="1269999" y="2876550"/>
            <a:ext cx="2159001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29" y="1767828"/>
            <a:ext cx="5629033" cy="2887007"/>
          </a:xfrm>
        </p:spPr>
      </p:pic>
    </p:spTree>
    <p:extLst>
      <p:ext uri="{BB962C8B-B14F-4D97-AF65-F5344CB8AC3E}">
        <p14:creationId xmlns:p14="http://schemas.microsoft.com/office/powerpoint/2010/main" val="347574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Hierarchies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29660" cy="5590565"/>
          </a:xfrm>
        </p:spPr>
        <p:txBody>
          <a:bodyPr/>
          <a:lstStyle/>
          <a:p>
            <a:r>
              <a:rPr lang="en-US" dirty="0"/>
              <a:t>Parent process can create child process, child process can create its own child process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UNIX has hierarchy concept </a:t>
            </a:r>
            <a:r>
              <a:rPr lang="en-US" dirty="0"/>
              <a:t>which is known as process group</a:t>
            </a:r>
          </a:p>
          <a:p>
            <a:r>
              <a:rPr lang="en-US" dirty="0"/>
              <a:t>Windows has no concept of hierarchy</a:t>
            </a:r>
          </a:p>
          <a:p>
            <a:pPr lvl="1"/>
            <a:r>
              <a:rPr lang="en-US" dirty="0"/>
              <a:t>All the process as treated equal (</a:t>
            </a:r>
            <a:r>
              <a:rPr lang="en-US" b="1" dirty="0">
                <a:solidFill>
                  <a:schemeClr val="accent6"/>
                </a:solidFill>
              </a:rPr>
              <a:t>use handle </a:t>
            </a:r>
            <a:r>
              <a:rPr lang="en-US" dirty="0"/>
              <a:t>concept)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071162" y="1057836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P1</a:t>
            </a:r>
          </a:p>
        </p:txBody>
      </p:sp>
      <p:sp>
        <p:nvSpPr>
          <p:cNvPr id="8" name="Oval 7"/>
          <p:cNvSpPr/>
          <p:nvPr/>
        </p:nvSpPr>
        <p:spPr>
          <a:xfrm>
            <a:off x="9070541" y="2033489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9" name="Oval 8"/>
          <p:cNvSpPr/>
          <p:nvPr/>
        </p:nvSpPr>
        <p:spPr>
          <a:xfrm>
            <a:off x="10042712" y="188651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</a:t>
            </a:r>
          </a:p>
        </p:txBody>
      </p:sp>
      <p:sp>
        <p:nvSpPr>
          <p:cNvPr id="10" name="Oval 9"/>
          <p:cNvSpPr/>
          <p:nvPr/>
        </p:nvSpPr>
        <p:spPr>
          <a:xfrm>
            <a:off x="8099612" y="1883800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P2</a:t>
            </a:r>
          </a:p>
        </p:txBody>
      </p:sp>
      <p:cxnSp>
        <p:nvCxnSpPr>
          <p:cNvPr id="11" name="Straight Arrow Connector 10"/>
          <p:cNvCxnSpPr>
            <a:stCxn id="6" idx="4"/>
          </p:cNvCxnSpPr>
          <p:nvPr/>
        </p:nvCxnSpPr>
        <p:spPr>
          <a:xfrm flipH="1">
            <a:off x="8390124" y="1593947"/>
            <a:ext cx="947738" cy="283039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4"/>
            <a:endCxn id="9" idx="0"/>
          </p:cNvCxnSpPr>
          <p:nvPr/>
        </p:nvCxnSpPr>
        <p:spPr>
          <a:xfrm>
            <a:off x="9337862" y="1593947"/>
            <a:ext cx="971550" cy="292564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4531" y="1152699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process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90051" y="1978663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process</a:t>
            </a:r>
          </a:p>
        </p:txBody>
      </p:sp>
      <p:cxnSp>
        <p:nvCxnSpPr>
          <p:cNvPr id="15" name="Straight Arrow Connector 14"/>
          <p:cNvCxnSpPr>
            <a:stCxn id="6" idx="4"/>
            <a:endCxn id="8" idx="0"/>
          </p:cNvCxnSpPr>
          <p:nvPr/>
        </p:nvCxnSpPr>
        <p:spPr>
          <a:xfrm flipH="1">
            <a:off x="9337241" y="1593947"/>
            <a:ext cx="621" cy="439542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09377" y="4014745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220765" y="485565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process</a:t>
            </a:r>
          </a:p>
        </p:txBody>
      </p:sp>
      <p:sp>
        <p:nvSpPr>
          <p:cNvPr id="20" name="Oval 19"/>
          <p:cNvSpPr/>
          <p:nvPr/>
        </p:nvSpPr>
        <p:spPr>
          <a:xfrm>
            <a:off x="8634134" y="286607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P5</a:t>
            </a:r>
          </a:p>
        </p:txBody>
      </p:sp>
      <p:sp>
        <p:nvSpPr>
          <p:cNvPr id="21" name="Oval 20"/>
          <p:cNvSpPr/>
          <p:nvPr/>
        </p:nvSpPr>
        <p:spPr>
          <a:xfrm>
            <a:off x="9510434" y="286607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P6</a:t>
            </a:r>
          </a:p>
        </p:txBody>
      </p:sp>
      <p:cxnSp>
        <p:nvCxnSpPr>
          <p:cNvPr id="22" name="Straight Arrow Connector 21"/>
          <p:cNvCxnSpPr>
            <a:endCxn id="20" idx="0"/>
          </p:cNvCxnSpPr>
          <p:nvPr/>
        </p:nvCxnSpPr>
        <p:spPr>
          <a:xfrm flipH="1">
            <a:off x="8900834" y="2561271"/>
            <a:ext cx="437529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9338363" y="2561271"/>
            <a:ext cx="438771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481733" y="1959957"/>
            <a:ext cx="1711016" cy="1823225"/>
          </a:xfrm>
          <a:prstGeom prst="ellipse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9076523" y="3931356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26" name="Oval 25"/>
          <p:cNvSpPr/>
          <p:nvPr/>
        </p:nvSpPr>
        <p:spPr>
          <a:xfrm>
            <a:off x="8638994" y="4772267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P5</a:t>
            </a:r>
          </a:p>
        </p:txBody>
      </p:sp>
      <p:sp>
        <p:nvSpPr>
          <p:cNvPr id="27" name="Oval 26"/>
          <p:cNvSpPr/>
          <p:nvPr/>
        </p:nvSpPr>
        <p:spPr>
          <a:xfrm>
            <a:off x="9515294" y="4772267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P6</a:t>
            </a:r>
          </a:p>
        </p:txBody>
      </p:sp>
      <p:cxnSp>
        <p:nvCxnSpPr>
          <p:cNvPr id="28" name="Straight Arrow Connector 27"/>
          <p:cNvCxnSpPr>
            <a:stCxn id="25" idx="4"/>
            <a:endCxn id="26" idx="0"/>
          </p:cNvCxnSpPr>
          <p:nvPr/>
        </p:nvCxnSpPr>
        <p:spPr>
          <a:xfrm flipH="1">
            <a:off x="8905694" y="4467467"/>
            <a:ext cx="437529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4"/>
            <a:endCxn id="27" idx="0"/>
          </p:cNvCxnSpPr>
          <p:nvPr/>
        </p:nvCxnSpPr>
        <p:spPr>
          <a:xfrm>
            <a:off x="9343223" y="4467467"/>
            <a:ext cx="438771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486593" y="3866153"/>
            <a:ext cx="1711016" cy="1823225"/>
          </a:xfrm>
          <a:prstGeom prst="ellipse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186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3" grpId="0"/>
      <p:bldP spid="14" grpId="0"/>
      <p:bldP spid="18" grpId="0"/>
      <p:bldP spid="19" grpId="0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29660" cy="5590565"/>
          </a:xfrm>
        </p:spPr>
        <p:txBody>
          <a:bodyPr/>
          <a:lstStyle/>
          <a:p>
            <a:r>
              <a:rPr lang="en-US" dirty="0"/>
              <a:t>When a process is created, the </a:t>
            </a:r>
            <a:r>
              <a:rPr lang="en-US" b="1" dirty="0">
                <a:solidFill>
                  <a:schemeClr val="accent6"/>
                </a:solidFill>
              </a:rPr>
              <a:t>parent process is given a special token called handle</a:t>
            </a:r>
            <a:r>
              <a:rPr lang="en-US" dirty="0"/>
              <a:t>.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chemeClr val="accent6"/>
                </a:solidFill>
              </a:rPr>
              <a:t>handle is used to control the child process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process is free to pass this token </a:t>
            </a:r>
            <a:r>
              <a:rPr lang="en-US" dirty="0"/>
              <a:t>to some other process.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071162" y="152848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P1</a:t>
            </a:r>
          </a:p>
        </p:txBody>
      </p:sp>
      <p:sp>
        <p:nvSpPr>
          <p:cNvPr id="8" name="Oval 7"/>
          <p:cNvSpPr/>
          <p:nvPr/>
        </p:nvSpPr>
        <p:spPr>
          <a:xfrm>
            <a:off x="9070541" y="2504134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9" name="Oval 8"/>
          <p:cNvSpPr/>
          <p:nvPr/>
        </p:nvSpPr>
        <p:spPr>
          <a:xfrm>
            <a:off x="10042712" y="2357156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</a:t>
            </a:r>
          </a:p>
        </p:txBody>
      </p:sp>
      <p:sp>
        <p:nvSpPr>
          <p:cNvPr id="10" name="Oval 9"/>
          <p:cNvSpPr/>
          <p:nvPr/>
        </p:nvSpPr>
        <p:spPr>
          <a:xfrm>
            <a:off x="8099612" y="2354445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P2</a:t>
            </a:r>
          </a:p>
        </p:txBody>
      </p:sp>
      <p:cxnSp>
        <p:nvCxnSpPr>
          <p:cNvPr id="11" name="Straight Arrow Connector 10"/>
          <p:cNvCxnSpPr>
            <a:stCxn id="6" idx="4"/>
          </p:cNvCxnSpPr>
          <p:nvPr/>
        </p:nvCxnSpPr>
        <p:spPr>
          <a:xfrm flipH="1">
            <a:off x="8390124" y="2064592"/>
            <a:ext cx="947738" cy="283039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4"/>
            <a:endCxn id="9" idx="0"/>
          </p:cNvCxnSpPr>
          <p:nvPr/>
        </p:nvCxnSpPr>
        <p:spPr>
          <a:xfrm>
            <a:off x="9337862" y="2064592"/>
            <a:ext cx="971550" cy="292564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4531" y="1623344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process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90051" y="244930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process</a:t>
            </a:r>
          </a:p>
        </p:txBody>
      </p:sp>
      <p:cxnSp>
        <p:nvCxnSpPr>
          <p:cNvPr id="15" name="Straight Arrow Connector 14"/>
          <p:cNvCxnSpPr>
            <a:stCxn id="6" idx="4"/>
            <a:endCxn id="8" idx="0"/>
          </p:cNvCxnSpPr>
          <p:nvPr/>
        </p:nvCxnSpPr>
        <p:spPr>
          <a:xfrm flipH="1">
            <a:off x="9337241" y="2064592"/>
            <a:ext cx="621" cy="439542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Image result for tok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139" y="1140753"/>
            <a:ext cx="378203" cy="37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8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4.58333E-6 0.1386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states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2"/>
          <a:stretch/>
        </p:blipFill>
        <p:spPr>
          <a:xfrm>
            <a:off x="203201" y="4652086"/>
            <a:ext cx="3316922" cy="18288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8" name="Oval 7"/>
          <p:cNvSpPr/>
          <p:nvPr/>
        </p:nvSpPr>
        <p:spPr>
          <a:xfrm>
            <a:off x="3320550" y="4664786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Blocked</a:t>
            </a:r>
            <a:endParaRPr lang="en-US" sz="2100" b="1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6" y="856342"/>
            <a:ext cx="3344092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1" y="2754214"/>
            <a:ext cx="3344092" cy="18288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320550" y="856342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Running</a:t>
            </a:r>
          </a:p>
        </p:txBody>
      </p:sp>
      <p:sp>
        <p:nvSpPr>
          <p:cNvPr id="14" name="Oval 13"/>
          <p:cNvSpPr/>
          <p:nvPr/>
        </p:nvSpPr>
        <p:spPr>
          <a:xfrm>
            <a:off x="3320550" y="2760564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Ready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44092" y="5095834"/>
            <a:ext cx="73152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 b="1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Blocked: </a:t>
            </a:r>
          </a:p>
          <a:p>
            <a:r>
              <a:rPr lang="en-US" b="0" dirty="0">
                <a:solidFill>
                  <a:schemeClr val="tx1"/>
                </a:solidFill>
              </a:rPr>
              <a:t>Process is </a:t>
            </a:r>
            <a:r>
              <a:rPr lang="en-US" b="0" dirty="0"/>
              <a:t>unable to run </a:t>
            </a:r>
            <a:r>
              <a:rPr lang="en-US" b="0" dirty="0">
                <a:solidFill>
                  <a:schemeClr val="tx1"/>
                </a:solidFill>
              </a:rPr>
              <a:t>until some external event happens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4092" y="3211414"/>
            <a:ext cx="7315200" cy="137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Ready: </a:t>
            </a:r>
          </a:p>
          <a:p>
            <a:r>
              <a:rPr lang="en-US" dirty="0">
                <a:solidFill>
                  <a:schemeClr val="tx1"/>
                </a:solidFill>
              </a:rPr>
              <a:t>Process is runnable, </a:t>
            </a:r>
            <a:r>
              <a:rPr lang="en-US" dirty="0"/>
              <a:t>temporarily stopped </a:t>
            </a:r>
            <a:r>
              <a:rPr lang="en-US" dirty="0">
                <a:solidFill>
                  <a:schemeClr val="tx1"/>
                </a:solidFill>
              </a:rPr>
              <a:t>to let another process to run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44092" y="1385413"/>
            <a:ext cx="420624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Running: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 smtClean="0"/>
              <a:t>Process is actually </a:t>
            </a:r>
            <a:r>
              <a:rPr lang="en-US" dirty="0" smtClean="0">
                <a:solidFill>
                  <a:schemeClr val="accent6"/>
                </a:solidFill>
              </a:rPr>
              <a:t>using the CPU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7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9" grpId="0" animBg="1"/>
      <p:bldP spid="10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Process concept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Process states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Process state transitions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Process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ontrol Block (PCB)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Context switching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Threads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Comparison between process and thread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Benefits/Advantages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of threads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Types of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threads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Multi Threading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Pthread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function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System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calls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7238" y="1357080"/>
            <a:ext cx="4305300" cy="5059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smtClean="0"/>
              <a:t>Running</a:t>
            </a:r>
            <a:r>
              <a:rPr lang="en-IN" smtClean="0"/>
              <a:t> – Process is actually using the CPU</a:t>
            </a:r>
          </a:p>
          <a:p>
            <a:r>
              <a:rPr lang="en-IN" b="1" smtClean="0"/>
              <a:t>Ready</a:t>
            </a:r>
            <a:r>
              <a:rPr lang="en-IN" smtClean="0"/>
              <a:t> – Process is runnable, temporarily stopped to let another process to run</a:t>
            </a:r>
          </a:p>
          <a:p>
            <a:r>
              <a:rPr lang="en-IN" b="1" smtClean="0"/>
              <a:t>Blocked</a:t>
            </a:r>
            <a:r>
              <a:rPr lang="en-IN" smtClean="0"/>
              <a:t> – process is unable to run until some external event happens</a:t>
            </a:r>
          </a:p>
          <a:p>
            <a:r>
              <a:rPr lang="en-IN" smtClean="0"/>
              <a:t>Processes are always either </a:t>
            </a:r>
            <a:r>
              <a:rPr lang="en-IN" smtClean="0">
                <a:solidFill>
                  <a:srgbClr val="FF0000"/>
                </a:solidFill>
              </a:rPr>
              <a:t>executing (running), waiting to execute (ready) or waiting for an event (blocked)</a:t>
            </a:r>
            <a:r>
              <a:rPr lang="en-IN" smtClean="0"/>
              <a:t> to occur.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6380838" y="2506430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Running</a:t>
            </a:r>
          </a:p>
        </p:txBody>
      </p:sp>
      <p:sp>
        <p:nvSpPr>
          <p:cNvPr id="8" name="Oval 7"/>
          <p:cNvSpPr/>
          <p:nvPr/>
        </p:nvSpPr>
        <p:spPr>
          <a:xfrm>
            <a:off x="5174338" y="4039027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Blocked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600039" y="4039026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Ready</a:t>
            </a:r>
            <a:endParaRPr lang="en-US" sz="2100" b="1" dirty="0">
              <a:solidFill>
                <a:srgbClr val="000000"/>
              </a:solidFill>
            </a:endParaRPr>
          </a:p>
        </p:txBody>
      </p:sp>
      <p:pic>
        <p:nvPicPr>
          <p:cNvPr id="10" name="Picture 2" descr="Image result for ms office word icon on desk 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8" y="1433280"/>
            <a:ext cx="8852344" cy="4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13" y="2728680"/>
            <a:ext cx="404812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ms office word opening sc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8" y="1433279"/>
            <a:ext cx="8852344" cy="4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ular Callout 12"/>
          <p:cNvSpPr/>
          <p:nvPr/>
        </p:nvSpPr>
        <p:spPr>
          <a:xfrm>
            <a:off x="5949038" y="518880"/>
            <a:ext cx="1651001" cy="685800"/>
          </a:xfrm>
          <a:prstGeom prst="wedgeRoundRectCallout">
            <a:avLst>
              <a:gd name="adj1" fmla="val -27671"/>
              <a:gd name="adj2" fmla="val 88838"/>
              <a:gd name="adj3" fmla="val 16667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Ready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809338" y="518880"/>
            <a:ext cx="2133600" cy="685800"/>
          </a:xfrm>
          <a:prstGeom prst="wedgeRoundRectCallout">
            <a:avLst>
              <a:gd name="adj1" fmla="val -27671"/>
              <a:gd name="adj2" fmla="val 88838"/>
              <a:gd name="adj3" fmla="val 16667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Running</a:t>
            </a:r>
            <a:endParaRPr lang="en-US" sz="4400" dirty="0">
              <a:solidFill>
                <a:schemeClr val="tx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7" y="1433280"/>
            <a:ext cx="8963025" cy="4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ms office word print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07" y="2026715"/>
            <a:ext cx="49815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31" y="2791251"/>
            <a:ext cx="450532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ular Callout 17"/>
          <p:cNvSpPr/>
          <p:nvPr/>
        </p:nvSpPr>
        <p:spPr>
          <a:xfrm>
            <a:off x="5809338" y="504769"/>
            <a:ext cx="2133600" cy="685800"/>
          </a:xfrm>
          <a:prstGeom prst="wedgeRoundRectCallout">
            <a:avLst>
              <a:gd name="adj1" fmla="val -27671"/>
              <a:gd name="adj2" fmla="val 88838"/>
              <a:gd name="adj3" fmla="val 16667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Blocked</a:t>
            </a:r>
            <a:endParaRPr lang="en-US" sz="4400" dirty="0">
              <a:solidFill>
                <a:schemeClr val="tx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9" name="Picture 8" descr="Image result for word waiting for prin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8" y="1509480"/>
            <a:ext cx="895394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6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8" grpId="0" animBg="1"/>
      <p:bldP spid="1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states transitions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3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721048" cy="5590565"/>
          </a:xfrm>
        </p:spPr>
        <p:txBody>
          <a:bodyPr/>
          <a:lstStyle/>
          <a:p>
            <a:r>
              <a:rPr lang="en-US" dirty="0"/>
              <a:t>When and how these transitions occur (process moves from one state to another)?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Process blocks for input or waits for an event</a:t>
            </a:r>
            <a:r>
              <a:rPr lang="en-US" dirty="0"/>
              <a:t> (i.e. printer is not available)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Scheduler </a:t>
            </a:r>
            <a:r>
              <a:rPr lang="en-US" dirty="0">
                <a:solidFill>
                  <a:schemeClr val="accent6"/>
                </a:solidFill>
              </a:rPr>
              <a:t>picks another process</a:t>
            </a:r>
          </a:p>
          <a:p>
            <a:pPr lvl="2"/>
            <a:r>
              <a:rPr lang="en-US" dirty="0"/>
              <a:t>End of time-slice </a:t>
            </a:r>
            <a:r>
              <a:rPr lang="en-US" dirty="0" smtClean="0"/>
              <a:t>or pre-emption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Scheduler </a:t>
            </a:r>
            <a:r>
              <a:rPr lang="en-US" dirty="0">
                <a:solidFill>
                  <a:schemeClr val="accent6"/>
                </a:solidFill>
              </a:rPr>
              <a:t>picks this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Input becomes available, event arrives </a:t>
            </a:r>
            <a:r>
              <a:rPr lang="en-US" dirty="0"/>
              <a:t>(i.e. printer become available)</a:t>
            </a:r>
          </a:p>
        </p:txBody>
      </p:sp>
      <p:sp>
        <p:nvSpPr>
          <p:cNvPr id="6" name="Oval 5"/>
          <p:cNvSpPr/>
          <p:nvPr/>
        </p:nvSpPr>
        <p:spPr>
          <a:xfrm>
            <a:off x="9254668" y="1925867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Running</a:t>
            </a:r>
          </a:p>
        </p:txBody>
      </p:sp>
      <p:sp>
        <p:nvSpPr>
          <p:cNvPr id="8" name="Oval 7"/>
          <p:cNvSpPr/>
          <p:nvPr/>
        </p:nvSpPr>
        <p:spPr>
          <a:xfrm>
            <a:off x="8048168" y="3458464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Blocked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473869" y="3458463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Ready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669130">
            <a:off x="9898217" y="2545008"/>
            <a:ext cx="1405055" cy="1586428"/>
          </a:xfrm>
          <a:prstGeom prst="arc">
            <a:avLst/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c 10"/>
          <p:cNvSpPr/>
          <p:nvPr/>
        </p:nvSpPr>
        <p:spPr>
          <a:xfrm rot="12370299">
            <a:off x="10173093" y="2313483"/>
            <a:ext cx="1352062" cy="1602173"/>
          </a:xfrm>
          <a:prstGeom prst="arc">
            <a:avLst/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c 11"/>
          <p:cNvSpPr/>
          <p:nvPr/>
        </p:nvSpPr>
        <p:spPr>
          <a:xfrm rot="20930870" flipH="1">
            <a:off x="8782610" y="2561687"/>
            <a:ext cx="1405055" cy="1586428"/>
          </a:xfrm>
          <a:prstGeom prst="arc">
            <a:avLst/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Arc 12"/>
          <p:cNvSpPr/>
          <p:nvPr/>
        </p:nvSpPr>
        <p:spPr>
          <a:xfrm rot="13844775" flipH="1">
            <a:off x="9315182" y="2827817"/>
            <a:ext cx="1543793" cy="1623599"/>
          </a:xfrm>
          <a:prstGeom prst="arc">
            <a:avLst>
              <a:gd name="adj1" fmla="val 16200000"/>
              <a:gd name="adj2" fmla="val 348710"/>
            </a:avLst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8477679" y="3109165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02184" y="3087220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87922" y="2918289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29964" y="4062780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4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01865" y="4517700"/>
            <a:ext cx="1138827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Processes are always either executing (running) or waiting to execute (ready) or waiting for an event (blocked) to occur.</a:t>
            </a:r>
          </a:p>
        </p:txBody>
      </p:sp>
    </p:spTree>
    <p:extLst>
      <p:ext uri="{BB962C8B-B14F-4D97-AF65-F5344CB8AC3E}">
        <p14:creationId xmlns:p14="http://schemas.microsoft.com/office/powerpoint/2010/main" val="41919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State Process Model and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chemeClr val="accent6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/>
              <a:t>– process is being </a:t>
            </a:r>
            <a:r>
              <a:rPr lang="en-US" b="1" dirty="0" smtClean="0">
                <a:solidFill>
                  <a:schemeClr val="accent6"/>
                </a:solidFill>
              </a:rPr>
              <a:t>created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Ready</a:t>
            </a:r>
            <a:r>
              <a:rPr lang="en-US" dirty="0" smtClean="0"/>
              <a:t> – process is </a:t>
            </a:r>
            <a:r>
              <a:rPr lang="en-US" b="1" dirty="0" smtClean="0">
                <a:solidFill>
                  <a:schemeClr val="accent6"/>
                </a:solidFill>
              </a:rPr>
              <a:t>waiting to run (runnable)</a:t>
            </a:r>
            <a:r>
              <a:rPr lang="en-US" dirty="0" smtClean="0"/>
              <a:t>, temporarily stopped to let another process run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Running</a:t>
            </a:r>
            <a:r>
              <a:rPr lang="en-US" dirty="0" smtClean="0"/>
              <a:t> </a:t>
            </a:r>
            <a:r>
              <a:rPr lang="en-US" dirty="0"/>
              <a:t>– process is actually </a:t>
            </a:r>
            <a:r>
              <a:rPr lang="en-US" b="1" dirty="0">
                <a:solidFill>
                  <a:schemeClr val="accent6"/>
                </a:solidFill>
              </a:rPr>
              <a:t>using the CPU</a:t>
            </a:r>
          </a:p>
          <a:p>
            <a:r>
              <a:rPr lang="en-US" b="1" dirty="0">
                <a:solidFill>
                  <a:schemeClr val="accent6"/>
                </a:solidFill>
              </a:rPr>
              <a:t>Blocked</a:t>
            </a:r>
            <a:r>
              <a:rPr lang="en-US" dirty="0"/>
              <a:t> – </a:t>
            </a:r>
            <a:r>
              <a:rPr lang="en-US" b="1" dirty="0">
                <a:solidFill>
                  <a:schemeClr val="accent6"/>
                </a:solidFill>
              </a:rPr>
              <a:t>unable to run </a:t>
            </a:r>
            <a:r>
              <a:rPr lang="en-US" dirty="0"/>
              <a:t>until some external event happens</a:t>
            </a:r>
          </a:p>
          <a:p>
            <a:r>
              <a:rPr lang="en-US" b="1" dirty="0">
                <a:solidFill>
                  <a:schemeClr val="accent6"/>
                </a:solidFill>
              </a:rPr>
              <a:t>Exit (Terminated) </a:t>
            </a:r>
            <a:r>
              <a:rPr lang="en-US" dirty="0"/>
              <a:t>– process has </a:t>
            </a:r>
            <a:r>
              <a:rPr lang="en-US" b="1" dirty="0">
                <a:solidFill>
                  <a:schemeClr val="accent6"/>
                </a:solidFill>
              </a:rPr>
              <a:t>finished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execution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2402397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002847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7774497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237863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237863" y="2617585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16539" y="1367094"/>
            <a:ext cx="44804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New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487083" y="1367094"/>
            <a:ext cx="577884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Ready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79131" y="1367094"/>
            <a:ext cx="72375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Running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109478" y="1367094"/>
            <a:ext cx="40636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Exit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6551" y="2728612"/>
            <a:ext cx="718948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Blocked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489438" y="1508479"/>
            <a:ext cx="7322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 flipV="1">
            <a:off x="4764248" y="1778669"/>
            <a:ext cx="4672" cy="821626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7089888" y="1508479"/>
            <a:ext cx="6750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261088" y="1365604"/>
            <a:ext cx="7893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5251563" y="1651354"/>
            <a:ext cx="8084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536076" y="1215292"/>
            <a:ext cx="56025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Admit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797770" y="2115420"/>
            <a:ext cx="6339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Occurs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244420" y="1079893"/>
            <a:ext cx="760626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Dispatch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079376" y="1226138"/>
            <a:ext cx="69169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Release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244420" y="1639081"/>
            <a:ext cx="76383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Time-out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H="1">
            <a:off x="5323713" y="1727063"/>
            <a:ext cx="957739" cy="1099957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796703" y="2207601"/>
            <a:ext cx="5265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Wait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92344" y="6367376"/>
            <a:ext cx="699516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477730"/>
              </p:ext>
            </p:extLst>
          </p:nvPr>
        </p:nvGraphicFramePr>
        <p:xfrm>
          <a:off x="492344" y="59793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Exercise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494333"/>
              </p:ext>
            </p:extLst>
          </p:nvPr>
        </p:nvGraphicFramePr>
        <p:xfrm>
          <a:off x="1591273" y="5970503"/>
          <a:ext cx="603504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process resides in which memory during different state?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584665" y="804070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HDD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55985" y="800257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29512" y="807925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52367" y="3205362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992619" y="800257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4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95" y="3213411"/>
            <a:ext cx="1156465" cy="84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6661336" y="5400990"/>
            <a:ext cx="1766888" cy="514350"/>
            <a:chOff x="1488" y="3024"/>
            <a:chExt cx="1484" cy="432"/>
          </a:xfrm>
        </p:grpSpPr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493" y="3024"/>
              <a:ext cx="14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1488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>
              <a:off x="1493" y="3456"/>
              <a:ext cx="14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1680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" name="Line 9"/>
            <p:cNvSpPr>
              <a:spLocks noChangeShapeType="1"/>
            </p:cNvSpPr>
            <p:nvPr/>
          </p:nvSpPr>
          <p:spPr bwMode="auto">
            <a:xfrm>
              <a:off x="1872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" name="Line 10"/>
            <p:cNvSpPr>
              <a:spLocks noChangeShapeType="1"/>
            </p:cNvSpPr>
            <p:nvPr/>
          </p:nvSpPr>
          <p:spPr bwMode="auto">
            <a:xfrm>
              <a:off x="2064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>
              <a:off x="2256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>
              <a:off x="2448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2640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6657765" y="3375501"/>
            <a:ext cx="1779984" cy="522684"/>
            <a:chOff x="1485" y="1341"/>
            <a:chExt cx="1495" cy="439"/>
          </a:xfrm>
        </p:grpSpPr>
        <p:sp>
          <p:nvSpPr>
            <p:cNvPr id="46" name="Line 15"/>
            <p:cNvSpPr>
              <a:spLocks noChangeShapeType="1"/>
            </p:cNvSpPr>
            <p:nvPr/>
          </p:nvSpPr>
          <p:spPr bwMode="auto">
            <a:xfrm flipH="1">
              <a:off x="1485" y="1776"/>
              <a:ext cx="14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" name="Line 16"/>
            <p:cNvSpPr>
              <a:spLocks noChangeShapeType="1"/>
            </p:cNvSpPr>
            <p:nvPr/>
          </p:nvSpPr>
          <p:spPr bwMode="auto">
            <a:xfrm flipV="1">
              <a:off x="2976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485" y="1344"/>
              <a:ext cx="14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" name="Line 18"/>
            <p:cNvSpPr>
              <a:spLocks noChangeShapeType="1"/>
            </p:cNvSpPr>
            <p:nvPr/>
          </p:nvSpPr>
          <p:spPr bwMode="auto">
            <a:xfrm flipV="1">
              <a:off x="2784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" name="Line 19"/>
            <p:cNvSpPr>
              <a:spLocks noChangeShapeType="1"/>
            </p:cNvSpPr>
            <p:nvPr/>
          </p:nvSpPr>
          <p:spPr bwMode="auto">
            <a:xfrm flipV="1">
              <a:off x="2592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" name="Line 20"/>
            <p:cNvSpPr>
              <a:spLocks noChangeShapeType="1"/>
            </p:cNvSpPr>
            <p:nvPr/>
          </p:nvSpPr>
          <p:spPr bwMode="auto">
            <a:xfrm flipV="1">
              <a:off x="2400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" name="Line 21"/>
            <p:cNvSpPr>
              <a:spLocks noChangeShapeType="1"/>
            </p:cNvSpPr>
            <p:nvPr/>
          </p:nvSpPr>
          <p:spPr bwMode="auto">
            <a:xfrm flipV="1">
              <a:off x="2208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" name="Line 22"/>
            <p:cNvSpPr>
              <a:spLocks noChangeShapeType="1"/>
            </p:cNvSpPr>
            <p:nvPr/>
          </p:nvSpPr>
          <p:spPr bwMode="auto">
            <a:xfrm flipV="1">
              <a:off x="2016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" name="Line 23"/>
            <p:cNvSpPr>
              <a:spLocks noChangeShapeType="1"/>
            </p:cNvSpPr>
            <p:nvPr/>
          </p:nvSpPr>
          <p:spPr bwMode="auto">
            <a:xfrm flipV="1">
              <a:off x="1824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56" name="Line 25"/>
          <p:cNvSpPr>
            <a:spLocks noChangeShapeType="1"/>
          </p:cNvSpPr>
          <p:nvPr/>
        </p:nvSpPr>
        <p:spPr bwMode="auto">
          <a:xfrm>
            <a:off x="8438940" y="3636843"/>
            <a:ext cx="12465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7" name="Line 26"/>
          <p:cNvSpPr>
            <a:spLocks noChangeShapeType="1"/>
          </p:cNvSpPr>
          <p:nvPr/>
        </p:nvSpPr>
        <p:spPr bwMode="auto">
          <a:xfrm>
            <a:off x="10795187" y="3636843"/>
            <a:ext cx="7322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8" name="Line 27"/>
          <p:cNvSpPr>
            <a:spLocks noChangeShapeType="1"/>
          </p:cNvSpPr>
          <p:nvPr/>
        </p:nvSpPr>
        <p:spPr bwMode="auto">
          <a:xfrm flipH="1">
            <a:off x="5857665" y="5686740"/>
            <a:ext cx="8084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9" name="Line 28"/>
          <p:cNvSpPr>
            <a:spLocks noChangeShapeType="1"/>
          </p:cNvSpPr>
          <p:nvPr/>
        </p:nvSpPr>
        <p:spPr bwMode="auto">
          <a:xfrm flipV="1">
            <a:off x="5861236" y="3682919"/>
            <a:ext cx="0" cy="20085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0" name="Line 29"/>
          <p:cNvSpPr>
            <a:spLocks noChangeShapeType="1"/>
          </p:cNvSpPr>
          <p:nvPr/>
        </p:nvSpPr>
        <p:spPr bwMode="auto">
          <a:xfrm flipV="1">
            <a:off x="10793646" y="3800790"/>
            <a:ext cx="377778" cy="11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1" name="Line 30"/>
          <p:cNvSpPr>
            <a:spLocks noChangeShapeType="1"/>
          </p:cNvSpPr>
          <p:nvPr/>
        </p:nvSpPr>
        <p:spPr bwMode="auto">
          <a:xfrm>
            <a:off x="11176186" y="3806744"/>
            <a:ext cx="0" cy="18752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" name="Line 31"/>
          <p:cNvSpPr>
            <a:spLocks noChangeShapeType="1"/>
          </p:cNvSpPr>
          <p:nvPr/>
        </p:nvSpPr>
        <p:spPr bwMode="auto">
          <a:xfrm flipH="1">
            <a:off x="8437749" y="5686740"/>
            <a:ext cx="2743200" cy="205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3" name="Line 32"/>
          <p:cNvSpPr>
            <a:spLocks noChangeShapeType="1"/>
          </p:cNvSpPr>
          <p:nvPr/>
        </p:nvSpPr>
        <p:spPr bwMode="auto">
          <a:xfrm flipH="1">
            <a:off x="5857665" y="4772340"/>
            <a:ext cx="53232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221871" y="3326922"/>
            <a:ext cx="738184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Admit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822071" y="3027688"/>
            <a:ext cx="1451520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Ready Queue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8420766" y="2332757"/>
            <a:ext cx="1271984" cy="129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Process is </a:t>
            </a:r>
          </a:p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Scheduled</a:t>
            </a:r>
          </a:p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to run</a:t>
            </a:r>
          </a:p>
          <a:p>
            <a:r>
              <a:rPr lang="en-US" altLang="en-US" sz="2000" dirty="0">
                <a:latin typeface="+mj-lt"/>
              </a:rPr>
              <a:t>Dispatch</a:t>
            </a: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174621" y="4407680"/>
            <a:ext cx="1033137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Time-out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9108071" y="5313688"/>
            <a:ext cx="1209467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Event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Wait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0793646" y="2593168"/>
            <a:ext cx="1267175" cy="99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Process is </a:t>
            </a:r>
          </a:p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completed </a:t>
            </a:r>
          </a:p>
          <a:p>
            <a:r>
              <a:rPr lang="en-US" altLang="en-US" sz="2000" dirty="0">
                <a:latin typeface="+mj-lt"/>
              </a:rPr>
              <a:t>Exit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9698621" y="3449291"/>
            <a:ext cx="1166185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Processor</a:t>
            </a: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650621" y="5917392"/>
            <a:ext cx="1650292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Blocked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Queue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5421905" y="5712934"/>
            <a:ext cx="863218" cy="6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Event</a:t>
            </a:r>
          </a:p>
          <a:p>
            <a:r>
              <a:rPr lang="en-US" altLang="en-US" sz="2000" dirty="0">
                <a:latin typeface="+mj-lt"/>
              </a:rPr>
              <a:t>Occurs</a:t>
            </a:r>
          </a:p>
        </p:txBody>
      </p: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202196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3802646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5574296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6" name="Oval 75"/>
          <p:cNvSpPr>
            <a:spLocks noChangeArrowheads="1"/>
          </p:cNvSpPr>
          <p:nvPr/>
        </p:nvSpPr>
        <p:spPr bwMode="auto">
          <a:xfrm>
            <a:off x="2037662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2037662" y="2681071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16338" y="1430580"/>
            <a:ext cx="44804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New</a:t>
            </a: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2286882" y="1430580"/>
            <a:ext cx="577884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Ready</a:t>
            </a: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3978930" y="1430580"/>
            <a:ext cx="72375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Running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909277" y="1430580"/>
            <a:ext cx="40636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Exit</a:t>
            </a: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2216350" y="2792098"/>
            <a:ext cx="718948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Blocked</a:t>
            </a: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>
            <a:off x="1289237" y="1571965"/>
            <a:ext cx="7322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 flipH="1" flipV="1">
            <a:off x="2564047" y="1842155"/>
            <a:ext cx="4672" cy="821626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5" name="Line 15"/>
          <p:cNvSpPr>
            <a:spLocks noChangeShapeType="1"/>
          </p:cNvSpPr>
          <p:nvPr/>
        </p:nvSpPr>
        <p:spPr bwMode="auto">
          <a:xfrm>
            <a:off x="4889687" y="1571965"/>
            <a:ext cx="6750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6" name="Line 16"/>
          <p:cNvSpPr>
            <a:spLocks noChangeShapeType="1"/>
          </p:cNvSpPr>
          <p:nvPr/>
        </p:nvSpPr>
        <p:spPr bwMode="auto">
          <a:xfrm>
            <a:off x="3060887" y="1429090"/>
            <a:ext cx="7893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7" name="Line 17"/>
          <p:cNvSpPr>
            <a:spLocks noChangeShapeType="1"/>
          </p:cNvSpPr>
          <p:nvPr/>
        </p:nvSpPr>
        <p:spPr bwMode="auto">
          <a:xfrm flipH="1">
            <a:off x="3051362" y="1714840"/>
            <a:ext cx="8084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1335875" y="1278778"/>
            <a:ext cx="56025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Admit</a:t>
            </a: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2597569" y="2178906"/>
            <a:ext cx="6339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Occurs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3044219" y="1143379"/>
            <a:ext cx="760626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Dispatch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879175" y="1289624"/>
            <a:ext cx="69169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Release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3044219" y="1702567"/>
            <a:ext cx="76383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Time-out</a:t>
            </a:r>
          </a:p>
        </p:txBody>
      </p:sp>
      <p:sp>
        <p:nvSpPr>
          <p:cNvPr id="93" name="Line 23"/>
          <p:cNvSpPr>
            <a:spLocks noChangeShapeType="1"/>
          </p:cNvSpPr>
          <p:nvPr/>
        </p:nvSpPr>
        <p:spPr bwMode="auto">
          <a:xfrm flipH="1">
            <a:off x="3123512" y="1790549"/>
            <a:ext cx="957739" cy="1099957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3596502" y="2271087"/>
            <a:ext cx="5265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Wait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84464" y="867556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HDD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255784" y="863743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029311" y="871411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2252166" y="3268848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5792418" y="863743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0" name="Line 24"/>
          <p:cNvSpPr>
            <a:spLocks noChangeShapeType="1"/>
          </p:cNvSpPr>
          <p:nvPr/>
        </p:nvSpPr>
        <p:spPr bwMode="auto">
          <a:xfrm>
            <a:off x="5210176" y="3634461"/>
            <a:ext cx="1579136" cy="4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724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10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Control Block (PCB)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</a:t>
            </a:r>
            <a:r>
              <a:rPr lang="en-US" dirty="0"/>
              <a:t>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3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Process </a:t>
            </a:r>
            <a:r>
              <a:rPr lang="en-US" dirty="0"/>
              <a:t>Control Block (PCB</a:t>
            </a:r>
            <a:r>
              <a:rPr lang="en-US" dirty="0" smtClean="0"/>
              <a:t>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4738" cy="5590565"/>
          </a:xfrm>
        </p:spPr>
        <p:txBody>
          <a:bodyPr/>
          <a:lstStyle/>
          <a:p>
            <a:r>
              <a:rPr lang="en-US" dirty="0" smtClean="0"/>
              <a:t>A Process Control Block (PCB) is a </a:t>
            </a:r>
            <a:r>
              <a:rPr lang="en-US" b="1" dirty="0" smtClean="0">
                <a:solidFill>
                  <a:schemeClr val="accent6"/>
                </a:solidFill>
              </a:rPr>
              <a:t>data structure maintained by the operating system for every process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PCB is used for </a:t>
            </a:r>
            <a:r>
              <a:rPr lang="en-US" b="1" dirty="0" smtClean="0">
                <a:solidFill>
                  <a:schemeClr val="accent6"/>
                </a:solidFill>
              </a:rPr>
              <a:t>storing the collection of information about the processes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PCB is </a:t>
            </a:r>
            <a:r>
              <a:rPr lang="en-US" b="1" dirty="0" smtClean="0">
                <a:solidFill>
                  <a:schemeClr val="accent6"/>
                </a:solidFill>
              </a:rPr>
              <a:t>identified by an integer process ID (PID)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 PCB </a:t>
            </a:r>
            <a:r>
              <a:rPr lang="en-US" b="1" dirty="0" smtClean="0">
                <a:solidFill>
                  <a:schemeClr val="accent6"/>
                </a:solidFill>
              </a:rPr>
              <a:t>keeps all the information needed to keep track of a process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PCB is maintained for a process </a:t>
            </a:r>
            <a:r>
              <a:rPr lang="en-US" b="1" dirty="0" smtClean="0">
                <a:solidFill>
                  <a:schemeClr val="accent6"/>
                </a:solidFill>
              </a:rPr>
              <a:t>throughout its lifetime </a:t>
            </a:r>
            <a:r>
              <a:rPr lang="en-US" dirty="0" smtClean="0"/>
              <a:t>and is </a:t>
            </a:r>
            <a:r>
              <a:rPr lang="en-US" b="1" dirty="0" smtClean="0">
                <a:solidFill>
                  <a:schemeClr val="accent6"/>
                </a:solidFill>
              </a:rPr>
              <a:t>deleted once the process terminates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6"/>
                </a:solidFill>
              </a:rPr>
              <a:t>architecture</a:t>
            </a:r>
            <a:r>
              <a:rPr lang="en-US" dirty="0" smtClean="0"/>
              <a:t> of a PCB is completely </a:t>
            </a:r>
            <a:r>
              <a:rPr lang="en-US" b="1" dirty="0" smtClean="0">
                <a:solidFill>
                  <a:schemeClr val="accent6"/>
                </a:solidFill>
              </a:rPr>
              <a:t>dependent on operating system </a:t>
            </a:r>
            <a:r>
              <a:rPr lang="en-US" dirty="0" smtClean="0"/>
              <a:t>and may contain different information in different operating systems.</a:t>
            </a:r>
          </a:p>
          <a:p>
            <a:r>
              <a:rPr lang="en-US" dirty="0" smtClean="0"/>
              <a:t>PCB </a:t>
            </a:r>
            <a:r>
              <a:rPr lang="en-US" b="1" dirty="0" smtClean="0">
                <a:solidFill>
                  <a:schemeClr val="accent6"/>
                </a:solidFill>
              </a:rPr>
              <a:t>lies in kernel memory space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r="3509"/>
          <a:stretch/>
        </p:blipFill>
        <p:spPr>
          <a:xfrm>
            <a:off x="7010319" y="863444"/>
            <a:ext cx="5051693" cy="36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 of Process </a:t>
            </a:r>
            <a:r>
              <a:rPr lang="en-US" dirty="0"/>
              <a:t>Control Block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48678" cy="559056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Process ID </a:t>
            </a:r>
            <a:r>
              <a:rPr lang="en-US" dirty="0"/>
              <a:t>- </a:t>
            </a:r>
            <a:r>
              <a:rPr lang="en-US" dirty="0">
                <a:solidFill>
                  <a:schemeClr val="accent6"/>
                </a:solidFill>
              </a:rPr>
              <a:t>Unique identification </a:t>
            </a:r>
            <a:r>
              <a:rPr lang="en-US" dirty="0"/>
              <a:t>for each of the process in the operating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Process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State</a:t>
            </a:r>
            <a:r>
              <a:rPr lang="en-US" dirty="0"/>
              <a:t> - The </a:t>
            </a:r>
            <a:r>
              <a:rPr lang="en-US" dirty="0">
                <a:solidFill>
                  <a:schemeClr val="accent6"/>
                </a:solidFill>
              </a:rPr>
              <a:t>current state of the process </a:t>
            </a:r>
            <a:r>
              <a:rPr lang="en-US" dirty="0"/>
              <a:t>i.e., whether it is ready, running, waiting.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Pointer</a:t>
            </a:r>
            <a:r>
              <a:rPr lang="en-US" dirty="0"/>
              <a:t> - A </a:t>
            </a:r>
            <a:r>
              <a:rPr lang="en-US" dirty="0">
                <a:solidFill>
                  <a:schemeClr val="accent6"/>
                </a:solidFill>
              </a:rPr>
              <a:t>pointer to parent process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Priority</a:t>
            </a:r>
            <a:r>
              <a:rPr lang="en-US" dirty="0"/>
              <a:t> - </a:t>
            </a:r>
            <a:r>
              <a:rPr lang="en-US" dirty="0">
                <a:solidFill>
                  <a:schemeClr val="accent6"/>
                </a:solidFill>
              </a:rPr>
              <a:t>Priority of a process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Program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</a:t>
            </a:r>
            <a:r>
              <a:rPr lang="en-US" b="1" dirty="0" smtClean="0">
                <a:solidFill>
                  <a:schemeClr val="accent6"/>
                </a:solidFill>
              </a:rPr>
              <a:t>ounter</a:t>
            </a:r>
            <a:r>
              <a:rPr lang="en-US" dirty="0" smtClean="0"/>
              <a:t> </a:t>
            </a:r>
            <a:r>
              <a:rPr lang="en-US" dirty="0"/>
              <a:t>- Program Counter is a </a:t>
            </a:r>
            <a:r>
              <a:rPr lang="en-US" dirty="0">
                <a:solidFill>
                  <a:schemeClr val="accent6"/>
                </a:solidFill>
              </a:rPr>
              <a:t>pointer to the address of the next instruction to be executed </a:t>
            </a:r>
            <a:r>
              <a:rPr lang="en-US" dirty="0"/>
              <a:t>for this process.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CPU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registers</a:t>
            </a:r>
            <a:r>
              <a:rPr lang="en-US" dirty="0"/>
              <a:t> - Various </a:t>
            </a:r>
            <a:r>
              <a:rPr lang="en-US" dirty="0">
                <a:solidFill>
                  <a:schemeClr val="accent6"/>
                </a:solidFill>
              </a:rPr>
              <a:t>CPU registers where process need to be stored for execution</a:t>
            </a:r>
            <a:r>
              <a:rPr lang="en-US" dirty="0"/>
              <a:t> for running state.</a:t>
            </a:r>
          </a:p>
          <a:p>
            <a:r>
              <a:rPr lang="en-US" b="1" dirty="0">
                <a:solidFill>
                  <a:schemeClr val="accent6"/>
                </a:solidFill>
              </a:rPr>
              <a:t>IO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status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information</a:t>
            </a:r>
            <a:r>
              <a:rPr lang="en-US" dirty="0"/>
              <a:t> - This includes a </a:t>
            </a:r>
            <a:r>
              <a:rPr lang="en-US" dirty="0">
                <a:solidFill>
                  <a:schemeClr val="accent6"/>
                </a:solidFill>
              </a:rPr>
              <a:t>list of I/O devices allocated </a:t>
            </a:r>
            <a:r>
              <a:rPr lang="en-US" dirty="0"/>
              <a:t>to the process.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Accounting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information</a:t>
            </a:r>
            <a:r>
              <a:rPr lang="en-US" dirty="0"/>
              <a:t> - This includes the </a:t>
            </a:r>
            <a:r>
              <a:rPr lang="en-US" dirty="0">
                <a:solidFill>
                  <a:schemeClr val="accent6"/>
                </a:solidFill>
              </a:rPr>
              <a:t>amount of CPU used </a:t>
            </a:r>
            <a:r>
              <a:rPr lang="en-US" dirty="0"/>
              <a:t>for process execution, time limits etc.</a:t>
            </a:r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859" y="863444"/>
            <a:ext cx="2909887" cy="50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Context switching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7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30802" cy="5590565"/>
          </a:xfrm>
        </p:spPr>
        <p:txBody>
          <a:bodyPr/>
          <a:lstStyle/>
          <a:p>
            <a:r>
              <a:rPr lang="en-US" dirty="0"/>
              <a:t>Context switch means </a:t>
            </a:r>
            <a:r>
              <a:rPr lang="en-US" b="1" dirty="0">
                <a:solidFill>
                  <a:schemeClr val="accent6"/>
                </a:solidFill>
              </a:rPr>
              <a:t>stopping one process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restarting another process</a:t>
            </a:r>
            <a:r>
              <a:rPr lang="en-US" dirty="0"/>
              <a:t>.</a:t>
            </a:r>
          </a:p>
          <a:p>
            <a:r>
              <a:rPr lang="en-US" dirty="0"/>
              <a:t>When an event occur, the </a:t>
            </a:r>
            <a:r>
              <a:rPr lang="en-US" b="1" dirty="0">
                <a:solidFill>
                  <a:schemeClr val="accent6"/>
                </a:solidFill>
              </a:rPr>
              <a:t>OS saves the state of an active </a:t>
            </a:r>
            <a:r>
              <a:rPr lang="en-US" b="1" dirty="0" smtClean="0">
                <a:solidFill>
                  <a:schemeClr val="accent6"/>
                </a:solidFill>
              </a:rPr>
              <a:t>process (into its PCB)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restore the state of new </a:t>
            </a:r>
            <a:r>
              <a:rPr lang="en-US" b="1" dirty="0" smtClean="0">
                <a:solidFill>
                  <a:schemeClr val="accent6"/>
                </a:solidFill>
              </a:rPr>
              <a:t>process (from its PCB)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Context switching is </a:t>
            </a:r>
            <a:r>
              <a:rPr lang="en-US" b="1" dirty="0">
                <a:solidFill>
                  <a:schemeClr val="accent6"/>
                </a:solidFill>
              </a:rPr>
              <a:t>purely overhead </a:t>
            </a:r>
            <a:r>
              <a:rPr lang="en-US" dirty="0"/>
              <a:t>because system does not perform any useful work while context switch.</a:t>
            </a:r>
          </a:p>
          <a:p>
            <a:r>
              <a:rPr lang="en-US" dirty="0"/>
              <a:t>Sequence of action: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OS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takes control </a:t>
            </a:r>
            <a:r>
              <a:rPr lang="en-US" dirty="0"/>
              <a:t>(through interrupt)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Saves context of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running process </a:t>
            </a:r>
            <a:r>
              <a:rPr lang="en-US" dirty="0"/>
              <a:t>in the process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Reload context of new process </a:t>
            </a:r>
            <a:r>
              <a:rPr lang="en-US" dirty="0"/>
              <a:t>from the new process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Return control </a:t>
            </a:r>
            <a:r>
              <a:rPr lang="en-US" dirty="0"/>
              <a:t>to new process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29" y="1549241"/>
            <a:ext cx="4874012" cy="39829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8" name="Straight Connector 7"/>
          <p:cNvCxnSpPr/>
          <p:nvPr/>
        </p:nvCxnSpPr>
        <p:spPr>
          <a:xfrm>
            <a:off x="492344" y="6367376"/>
            <a:ext cx="594360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405416"/>
              </p:ext>
            </p:extLst>
          </p:nvPr>
        </p:nvGraphicFramePr>
        <p:xfrm>
          <a:off x="492344" y="59793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Exercise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8475285"/>
              </p:ext>
            </p:extLst>
          </p:nvPr>
        </p:nvGraphicFramePr>
        <p:xfrm>
          <a:off x="1591273" y="5970503"/>
          <a:ext cx="484632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846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causes (Reasons for) context switching?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6366975" y="5720457"/>
            <a:ext cx="5644903" cy="6594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Time slice has </a:t>
            </a:r>
            <a:r>
              <a:rPr lang="en-US" sz="1800" dirty="0" smtClean="0">
                <a:solidFill>
                  <a:schemeClr val="tx1"/>
                </a:solidFill>
              </a:rPr>
              <a:t>elapsed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Process with a higher priority has become ready to run.</a:t>
            </a:r>
          </a:p>
        </p:txBody>
      </p:sp>
    </p:spTree>
    <p:extLst>
      <p:ext uri="{BB962C8B-B14F-4D97-AF65-F5344CB8AC3E}">
        <p14:creationId xmlns:p14="http://schemas.microsoft.com/office/powerpoint/2010/main" val="40209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concept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Threads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smtClean="0"/>
              <a:t>- 6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Threads?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 is </a:t>
            </a:r>
            <a:r>
              <a:rPr lang="en-US" b="1" dirty="0">
                <a:solidFill>
                  <a:schemeClr val="accent6"/>
                </a:solidFill>
              </a:rPr>
              <a:t>light weight process </a:t>
            </a:r>
            <a:r>
              <a:rPr lang="en-US" dirty="0"/>
              <a:t>created by a process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3868" y="1317812"/>
            <a:ext cx="9875520" cy="1097280"/>
          </a:xfrm>
          <a:prstGeom prst="roundRect">
            <a:avLst>
              <a:gd name="adj" fmla="val 611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IN" sz="2400" dirty="0">
                <a:solidFill>
                  <a:schemeClr val="accent6"/>
                </a:solidFill>
              </a:rPr>
              <a:t>Processes</a:t>
            </a:r>
            <a:r>
              <a:rPr lang="en-IN" sz="2400" dirty="0">
                <a:solidFill>
                  <a:schemeClr val="tx1"/>
                </a:solidFill>
              </a:rPr>
              <a:t> are used to </a:t>
            </a:r>
            <a:r>
              <a:rPr lang="en-IN" sz="2400" dirty="0">
                <a:solidFill>
                  <a:schemeClr val="accent6"/>
                </a:solidFill>
              </a:rPr>
              <a:t>execute large</a:t>
            </a:r>
            <a:r>
              <a:rPr lang="en-IN" sz="2400" dirty="0">
                <a:solidFill>
                  <a:schemeClr val="tx1"/>
                </a:solidFill>
              </a:rPr>
              <a:t>, ‘</a:t>
            </a:r>
            <a:r>
              <a:rPr lang="en-IN" sz="2400" dirty="0">
                <a:solidFill>
                  <a:schemeClr val="accent6"/>
                </a:solidFill>
              </a:rPr>
              <a:t>heavyweight</a:t>
            </a:r>
            <a:r>
              <a:rPr lang="en-IN" sz="2400" dirty="0">
                <a:solidFill>
                  <a:schemeClr val="tx1"/>
                </a:solidFill>
              </a:rPr>
              <a:t>’ jobs such as working in word, while </a:t>
            </a:r>
            <a:r>
              <a:rPr lang="en-IN" sz="2400" dirty="0">
                <a:solidFill>
                  <a:schemeClr val="accent6"/>
                </a:solidFill>
              </a:rPr>
              <a:t>threads</a:t>
            </a:r>
            <a:r>
              <a:rPr lang="en-IN" sz="2400" dirty="0">
                <a:solidFill>
                  <a:schemeClr val="tx1"/>
                </a:solidFill>
              </a:rPr>
              <a:t> are used to carry out </a:t>
            </a:r>
            <a:r>
              <a:rPr lang="en-IN" sz="2400" dirty="0">
                <a:solidFill>
                  <a:schemeClr val="accent6"/>
                </a:solidFill>
              </a:rPr>
              <a:t>smaller</a:t>
            </a:r>
            <a:r>
              <a:rPr lang="en-IN" sz="2400" dirty="0">
                <a:solidFill>
                  <a:schemeClr val="tx1"/>
                </a:solidFill>
              </a:rPr>
              <a:t> or ‘</a:t>
            </a:r>
            <a:r>
              <a:rPr lang="en-IN" sz="2400" dirty="0">
                <a:solidFill>
                  <a:schemeClr val="accent6"/>
                </a:solidFill>
              </a:rPr>
              <a:t>lightweight</a:t>
            </a:r>
            <a:r>
              <a:rPr lang="en-IN" sz="2400" dirty="0">
                <a:solidFill>
                  <a:schemeClr val="tx1"/>
                </a:solidFill>
              </a:rPr>
              <a:t>’ jobs such as auto saving a word document.</a:t>
            </a:r>
          </a:p>
        </p:txBody>
      </p:sp>
      <p:pic>
        <p:nvPicPr>
          <p:cNvPr id="7" name="Picture 2" descr="Image result for real example of thread in 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6" y="876299"/>
            <a:ext cx="1571625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NWEBSOFT\Desktop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90" y="2511110"/>
            <a:ext cx="7009598" cy="39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6376667" y="4526487"/>
            <a:ext cx="1465038" cy="83458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03315" y="3791555"/>
            <a:ext cx="259797" cy="73493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529754" y="5342013"/>
            <a:ext cx="318276" cy="75398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Threads?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 is </a:t>
            </a:r>
            <a:r>
              <a:rPr lang="en-US" b="1" dirty="0">
                <a:solidFill>
                  <a:schemeClr val="accent6"/>
                </a:solidFill>
              </a:rPr>
              <a:t>light weight process </a:t>
            </a:r>
            <a:r>
              <a:rPr lang="en-US" dirty="0"/>
              <a:t>created by a process.</a:t>
            </a:r>
          </a:p>
          <a:p>
            <a:r>
              <a:rPr lang="en-US" dirty="0"/>
              <a:t>Thread is a </a:t>
            </a:r>
            <a:r>
              <a:rPr lang="en-US" b="1" dirty="0">
                <a:solidFill>
                  <a:schemeClr val="accent6"/>
                </a:solidFill>
              </a:rPr>
              <a:t>single sequence stream </a:t>
            </a:r>
            <a:r>
              <a:rPr lang="en-US" dirty="0"/>
              <a:t>within a process.</a:t>
            </a:r>
          </a:p>
          <a:p>
            <a:r>
              <a:rPr lang="en-US" dirty="0"/>
              <a:t>Thread has it own 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program counter </a:t>
            </a:r>
            <a:r>
              <a:rPr lang="en-US" dirty="0"/>
              <a:t>that </a:t>
            </a:r>
            <a:r>
              <a:rPr lang="en-US" b="1" dirty="0">
                <a:solidFill>
                  <a:schemeClr val="accent6"/>
                </a:solidFill>
              </a:rPr>
              <a:t>keeps track of which instruction to execute next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system registers </a:t>
            </a:r>
            <a:r>
              <a:rPr lang="en-US" dirty="0"/>
              <a:t>which </a:t>
            </a:r>
            <a:r>
              <a:rPr lang="en-US" b="1" dirty="0">
                <a:solidFill>
                  <a:schemeClr val="accent6"/>
                </a:solidFill>
              </a:rPr>
              <a:t>hold its current working variables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stack</a:t>
            </a:r>
            <a:r>
              <a:rPr lang="en-US" dirty="0"/>
              <a:t> which </a:t>
            </a:r>
            <a:r>
              <a:rPr lang="en-US" b="1" dirty="0">
                <a:solidFill>
                  <a:schemeClr val="accent6"/>
                </a:solidFill>
              </a:rPr>
              <a:t>contains the execution history</a:t>
            </a:r>
            <a:r>
              <a:rPr lang="en-US" dirty="0"/>
              <a:t>.</a:t>
            </a:r>
          </a:p>
        </p:txBody>
      </p:sp>
      <p:pic>
        <p:nvPicPr>
          <p:cNvPr id="7" name="Picture 2" descr="Image result for real example of thread in 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6" y="876299"/>
            <a:ext cx="1571625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</a:t>
            </a:r>
            <a:r>
              <a:rPr lang="en-US" dirty="0" smtClean="0"/>
              <a:t>Threaded Process </a:t>
            </a:r>
            <a:r>
              <a:rPr lang="en-US" dirty="0"/>
              <a:t>VS Multiple </a:t>
            </a:r>
            <a:r>
              <a:rPr lang="en-US" dirty="0" smtClean="0"/>
              <a:t>Threaded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8" y="885391"/>
            <a:ext cx="3594882" cy="50400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49" y="885391"/>
            <a:ext cx="3610213" cy="5040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548606" y="885391"/>
            <a:ext cx="4365356" cy="3057105"/>
          </a:xfrm>
          <a:prstGeom prst="roundRect">
            <a:avLst>
              <a:gd name="adj" fmla="val 185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single-threaded process is a process with a single thread. </a:t>
            </a:r>
            <a:endParaRPr lang="en-US" sz="2400" dirty="0" smtClean="0"/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A </a:t>
            </a:r>
            <a:r>
              <a:rPr lang="en-US" sz="2400" dirty="0"/>
              <a:t>multi-threaded process is a process with multiple threads</a:t>
            </a:r>
            <a:r>
              <a:rPr lang="en-US" sz="2400" dirty="0" smtClean="0"/>
              <a:t>.</a:t>
            </a: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/>
              <a:t>multiple threads </a:t>
            </a:r>
            <a:r>
              <a:rPr lang="en-US" sz="2400" dirty="0" smtClean="0"/>
              <a:t>have </a:t>
            </a:r>
            <a:r>
              <a:rPr lang="en-US" sz="2400" dirty="0"/>
              <a:t>its own registers, </a:t>
            </a:r>
            <a:r>
              <a:rPr lang="en-US" sz="2400" dirty="0" smtClean="0"/>
              <a:t>stack </a:t>
            </a:r>
            <a:r>
              <a:rPr lang="en-US" sz="2400" dirty="0"/>
              <a:t>and counter but they share the code and data segment.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298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Comparison between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and thread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8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between Process &amp; Thread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processes threads </a:t>
            </a:r>
            <a:r>
              <a:rPr lang="en-US" b="1" dirty="0">
                <a:solidFill>
                  <a:srgbClr val="C00000"/>
                </a:solidFill>
              </a:rPr>
              <a:t>share CPU and only one thread is running at a time</a:t>
            </a:r>
            <a:r>
              <a:rPr lang="en-US" dirty="0"/>
              <a:t>.  </a:t>
            </a:r>
          </a:p>
          <a:p>
            <a:r>
              <a:rPr lang="en-US" dirty="0"/>
              <a:t>Like processes threads </a:t>
            </a:r>
            <a:r>
              <a:rPr lang="en-US" b="1" dirty="0">
                <a:solidFill>
                  <a:srgbClr val="C00000"/>
                </a:solidFill>
              </a:rPr>
              <a:t>within a process execute sequentially</a:t>
            </a:r>
            <a:r>
              <a:rPr lang="en-US" dirty="0"/>
              <a:t>. </a:t>
            </a:r>
          </a:p>
          <a:p>
            <a:r>
              <a:rPr lang="en-US" dirty="0"/>
              <a:t>Like processes thread </a:t>
            </a:r>
            <a:r>
              <a:rPr lang="en-US" b="1" dirty="0">
                <a:solidFill>
                  <a:srgbClr val="C00000"/>
                </a:solidFill>
              </a:rPr>
              <a:t>can create </a:t>
            </a:r>
            <a:r>
              <a:rPr lang="en-US" b="1" dirty="0" smtClean="0">
                <a:solidFill>
                  <a:srgbClr val="C00000"/>
                </a:solidFill>
              </a:rPr>
              <a:t>children's</a:t>
            </a:r>
            <a:r>
              <a:rPr lang="en-US" dirty="0" smtClean="0"/>
              <a:t>.  </a:t>
            </a:r>
            <a:endParaRPr lang="en-US" dirty="0"/>
          </a:p>
          <a:p>
            <a:r>
              <a:rPr lang="en-US" dirty="0"/>
              <a:t>Like a traditional process, a thread </a:t>
            </a:r>
            <a:r>
              <a:rPr lang="en-US" b="1" dirty="0">
                <a:solidFill>
                  <a:srgbClr val="C00000"/>
                </a:solidFill>
              </a:rPr>
              <a:t>can be in any one of several states: running, blocked, ready or terminated</a:t>
            </a:r>
            <a:r>
              <a:rPr lang="en-US" dirty="0"/>
              <a:t>. </a:t>
            </a:r>
          </a:p>
          <a:p>
            <a:r>
              <a:rPr lang="en-US" dirty="0"/>
              <a:t>Like process threads </a:t>
            </a:r>
            <a:r>
              <a:rPr lang="en-US" b="1" dirty="0">
                <a:solidFill>
                  <a:srgbClr val="C00000"/>
                </a:solidFill>
              </a:rPr>
              <a:t>have Program Counter, Stack, Registers and State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4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Dissimilarities between Process &amp; Thread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processes threads are </a:t>
            </a:r>
            <a:r>
              <a:rPr lang="en-US" b="1" dirty="0">
                <a:solidFill>
                  <a:srgbClr val="C00000"/>
                </a:solidFill>
              </a:rPr>
              <a:t>not independent of one another</a:t>
            </a:r>
            <a:r>
              <a:rPr lang="en-US" dirty="0"/>
              <a:t>.</a:t>
            </a:r>
          </a:p>
          <a:p>
            <a:r>
              <a:rPr lang="en-US" dirty="0"/>
              <a:t>Threads within the same process </a:t>
            </a:r>
            <a:r>
              <a:rPr lang="en-US" b="1" dirty="0">
                <a:solidFill>
                  <a:srgbClr val="C00000"/>
                </a:solidFill>
              </a:rPr>
              <a:t>share an address space</a:t>
            </a:r>
            <a:r>
              <a:rPr lang="en-US" dirty="0"/>
              <a:t>. </a:t>
            </a:r>
          </a:p>
          <a:p>
            <a:r>
              <a:rPr lang="en-US" dirty="0"/>
              <a:t>Unlike processes all threads </a:t>
            </a:r>
            <a:r>
              <a:rPr lang="en-US" b="1" dirty="0">
                <a:solidFill>
                  <a:srgbClr val="C00000"/>
                </a:solidFill>
              </a:rPr>
              <a:t>can access every address in the task</a:t>
            </a:r>
            <a:r>
              <a:rPr lang="en-US" dirty="0"/>
              <a:t>. </a:t>
            </a:r>
          </a:p>
          <a:p>
            <a:r>
              <a:rPr lang="en-US" dirty="0"/>
              <a:t>Unlike processes threads are </a:t>
            </a:r>
            <a:r>
              <a:rPr lang="en-US" b="1" dirty="0">
                <a:solidFill>
                  <a:srgbClr val="C00000"/>
                </a:solidFill>
              </a:rPr>
              <a:t>design to assist one other</a:t>
            </a:r>
            <a:r>
              <a:rPr lang="en-US" dirty="0"/>
              <a:t>. Note that processes might or might not assist one another because processes may be originated from different users.</a:t>
            </a:r>
          </a:p>
        </p:txBody>
      </p:sp>
    </p:spTree>
    <p:extLst>
      <p:ext uri="{BB962C8B-B14F-4D97-AF65-F5344CB8AC3E}">
        <p14:creationId xmlns:p14="http://schemas.microsoft.com/office/powerpoint/2010/main" val="11102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Benefits/Advantages of threads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</a:t>
            </a:r>
            <a:r>
              <a:rPr lang="en-US" dirty="0"/>
              <a:t>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Benefits/Advantages </a:t>
            </a:r>
            <a:r>
              <a:rPr lang="en-US" dirty="0"/>
              <a:t>of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</a:t>
            </a:r>
            <a:r>
              <a:rPr lang="en-US" b="1" dirty="0">
                <a:solidFill>
                  <a:srgbClr val="C00000"/>
                </a:solidFill>
              </a:rPr>
              <a:t>minimize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context switching time</a:t>
            </a:r>
            <a:r>
              <a:rPr lang="en-US" dirty="0"/>
              <a:t>.</a:t>
            </a:r>
          </a:p>
          <a:p>
            <a:r>
              <a:rPr lang="en-US" dirty="0"/>
              <a:t>Use of threads </a:t>
            </a:r>
            <a:r>
              <a:rPr lang="en-US" b="1" dirty="0">
                <a:solidFill>
                  <a:srgbClr val="C00000"/>
                </a:solidFill>
              </a:rPr>
              <a:t>provides concurrency </a:t>
            </a:r>
            <a:r>
              <a:rPr lang="en-US" dirty="0"/>
              <a:t>within a process.</a:t>
            </a:r>
          </a:p>
          <a:p>
            <a:r>
              <a:rPr lang="en-US" b="1" dirty="0">
                <a:solidFill>
                  <a:srgbClr val="C00000"/>
                </a:solidFill>
              </a:rPr>
              <a:t>Efficient communication</a:t>
            </a:r>
            <a:r>
              <a:rPr lang="en-US" dirty="0"/>
              <a:t>.</a:t>
            </a:r>
          </a:p>
          <a:p>
            <a:r>
              <a:rPr lang="en-US" dirty="0"/>
              <a:t>It is more </a:t>
            </a:r>
            <a:r>
              <a:rPr lang="en-US" b="1" dirty="0">
                <a:solidFill>
                  <a:srgbClr val="C00000"/>
                </a:solidFill>
              </a:rPr>
              <a:t>easy to create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context switch </a:t>
            </a:r>
            <a:r>
              <a:rPr lang="en-US" dirty="0"/>
              <a:t>threads.</a:t>
            </a:r>
          </a:p>
          <a:p>
            <a:r>
              <a:rPr lang="en-US" dirty="0"/>
              <a:t>Threads can </a:t>
            </a:r>
            <a:r>
              <a:rPr lang="en-US" b="1" dirty="0">
                <a:solidFill>
                  <a:srgbClr val="C00000"/>
                </a:solidFill>
              </a:rPr>
              <a:t>execute in parallel </a:t>
            </a:r>
            <a:r>
              <a:rPr lang="en-US" dirty="0"/>
              <a:t>on multiprocessors.</a:t>
            </a:r>
          </a:p>
          <a:p>
            <a:r>
              <a:rPr lang="en-US" dirty="0"/>
              <a:t>With threads, an application can </a:t>
            </a:r>
            <a:r>
              <a:rPr lang="en-US" b="1" dirty="0">
                <a:solidFill>
                  <a:srgbClr val="C00000"/>
                </a:solidFill>
              </a:rPr>
              <a:t>avoid per-process overheads</a:t>
            </a:r>
          </a:p>
          <a:p>
            <a:pPr lvl="1"/>
            <a:r>
              <a:rPr lang="en-US" dirty="0"/>
              <a:t>Thread creation, deletion, switching easier than processes.</a:t>
            </a:r>
          </a:p>
          <a:p>
            <a:r>
              <a:rPr lang="en-US" dirty="0"/>
              <a:t>Threads have </a:t>
            </a:r>
            <a:r>
              <a:rPr lang="en-US" b="1" dirty="0">
                <a:solidFill>
                  <a:srgbClr val="C00000"/>
                </a:solidFill>
              </a:rPr>
              <a:t>full access to address space </a:t>
            </a:r>
            <a:r>
              <a:rPr lang="en-US" dirty="0"/>
              <a:t>(easy sharing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Types of threads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7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Process?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6" y="1912582"/>
            <a:ext cx="8763000" cy="37528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8" y="1912320"/>
            <a:ext cx="8783276" cy="3753374"/>
          </a:xfrm>
          <a:prstGeom prst="rect">
            <a:avLst/>
          </a:prstGeom>
        </p:spPr>
      </p:pic>
      <p:pic>
        <p:nvPicPr>
          <p:cNvPr id="40" name="Picture 6" descr="Image result for hello world c program output scre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89" y="1964969"/>
            <a:ext cx="559117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ular Callout 40"/>
          <p:cNvSpPr/>
          <p:nvPr/>
        </p:nvSpPr>
        <p:spPr>
          <a:xfrm>
            <a:off x="1555376" y="1078507"/>
            <a:ext cx="1512000" cy="468000"/>
          </a:xfrm>
          <a:prstGeom prst="wedgeRoundRectCallout">
            <a:avLst>
              <a:gd name="adj1" fmla="val -24183"/>
              <a:gd name="adj2" fmla="val 225191"/>
              <a:gd name="adj3" fmla="val 16667"/>
            </a:avLst>
          </a:prstGeom>
          <a:solidFill>
            <a:srgbClr val="F0F0F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Program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3396176" y="1078507"/>
            <a:ext cx="1512000" cy="468000"/>
          </a:xfrm>
          <a:prstGeom prst="wedgeRoundRectCallout">
            <a:avLst>
              <a:gd name="adj1" fmla="val -24183"/>
              <a:gd name="adj2" fmla="val 164133"/>
              <a:gd name="adj3" fmla="val 16667"/>
            </a:avLst>
          </a:prstGeom>
          <a:solidFill>
            <a:srgbClr val="F0F0F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Process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39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/>
              <a:t>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Kernel Level </a:t>
            </a:r>
            <a:r>
              <a:rPr lang="en-US" dirty="0" smtClean="0"/>
              <a:t>Thread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 </a:t>
            </a:r>
            <a:r>
              <a:rPr lang="en-US" dirty="0"/>
              <a:t>Level Thread</a:t>
            </a:r>
          </a:p>
        </p:txBody>
      </p:sp>
      <p:pic>
        <p:nvPicPr>
          <p:cNvPr id="4" name="Picture 2" descr="Many to one thread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96" y="1810719"/>
            <a:ext cx="6274715" cy="464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20416" y="3897289"/>
            <a:ext cx="5656734" cy="14271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021964" y="2306020"/>
            <a:ext cx="5655186" cy="14468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e 6"/>
          <p:cNvSpPr/>
          <p:nvPr/>
        </p:nvSpPr>
        <p:spPr>
          <a:xfrm>
            <a:off x="7979083" y="2343635"/>
            <a:ext cx="230605" cy="1371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59897" y="2567770"/>
            <a:ext cx="917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Level</a:t>
            </a:r>
          </a:p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7967570" y="3925081"/>
            <a:ext cx="230605" cy="1371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55616" y="4149216"/>
            <a:ext cx="92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Kernel</a:t>
            </a:r>
          </a:p>
          <a:p>
            <a:r>
              <a:rPr lang="en-US" dirty="0" smtClean="0"/>
              <a:t>Level</a:t>
            </a:r>
          </a:p>
          <a:p>
            <a:r>
              <a:rPr lang="en-US" dirty="0" smtClean="0"/>
              <a:t>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5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/>
              <a:t>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7409475"/>
              </p:ext>
            </p:extLst>
          </p:nvPr>
        </p:nvGraphicFramePr>
        <p:xfrm>
          <a:off x="248411" y="871110"/>
          <a:ext cx="1179576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User Level Thread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Kernel Level Thread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7005519"/>
              </p:ext>
            </p:extLst>
          </p:nvPr>
        </p:nvGraphicFramePr>
        <p:xfrm>
          <a:off x="248411" y="1506107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thread are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implemented by users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Kernel threads are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implemented by OS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443018"/>
              </p:ext>
            </p:extLst>
          </p:nvPr>
        </p:nvGraphicFramePr>
        <p:xfrm>
          <a:off x="248411" y="2047440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OS doesn’t recognize 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level threads.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Kernel threads are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recognized by OS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193795"/>
              </p:ext>
            </p:extLst>
          </p:nvPr>
        </p:nvGraphicFramePr>
        <p:xfrm>
          <a:off x="248411" y="2588542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user threads is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easy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kernel thread is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complex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632582"/>
              </p:ext>
            </p:extLst>
          </p:nvPr>
        </p:nvGraphicFramePr>
        <p:xfrm>
          <a:off x="248411" y="3128087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time is less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time is more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877354"/>
              </p:ext>
            </p:extLst>
          </p:nvPr>
        </p:nvGraphicFramePr>
        <p:xfrm>
          <a:off x="248411" y="3670574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requires no hardware support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requires hardware support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873363"/>
              </p:ext>
            </p:extLst>
          </p:nvPr>
        </p:nvGraphicFramePr>
        <p:xfrm>
          <a:off x="248411" y="4208903"/>
          <a:ext cx="11795760" cy="1188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one user level thread perform blocking operation then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entire process will be blocked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one kernel thread perform blocking operation then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another thread with in same process can continue execution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431905"/>
              </p:ext>
            </p:extLst>
          </p:nvPr>
        </p:nvGraphicFramePr>
        <p:xfrm>
          <a:off x="248411" y="5393668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: Java thread, POSIX threads.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: Window Solaris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86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264702" cy="5590565"/>
          </a:xfrm>
        </p:spPr>
        <p:txBody>
          <a:bodyPr/>
          <a:lstStyle/>
          <a:p>
            <a:r>
              <a:rPr lang="en-US" dirty="0"/>
              <a:t>Combines the advantages of user level and kernel level thread.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uses kernel level thread </a:t>
            </a:r>
            <a:r>
              <a:rPr lang="en-US" dirty="0"/>
              <a:t>and then </a:t>
            </a:r>
            <a:r>
              <a:rPr lang="en-US" b="1" dirty="0">
                <a:solidFill>
                  <a:srgbClr val="C00000"/>
                </a:solidFill>
              </a:rPr>
              <a:t>multiplex user level thread on to some or all of kernel threads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Gives flexibility </a:t>
            </a:r>
            <a:r>
              <a:rPr lang="en-US" dirty="0"/>
              <a:t>to programmer that how many kernel level threads to use and how many user level thread to multiplex on each one.</a:t>
            </a:r>
          </a:p>
          <a:p>
            <a:r>
              <a:rPr lang="en-US" b="1" dirty="0">
                <a:solidFill>
                  <a:srgbClr val="C00000"/>
                </a:solidFill>
              </a:rPr>
              <a:t>Kernel is aware of only kernel level threads </a:t>
            </a:r>
            <a:r>
              <a:rPr lang="en-US" dirty="0"/>
              <a:t>and schedule it.</a:t>
            </a:r>
          </a:p>
        </p:txBody>
      </p:sp>
      <p:pic>
        <p:nvPicPr>
          <p:cNvPr id="4" name="Picture 4" descr="Image result for hybrid thr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513" y="1277470"/>
            <a:ext cx="41624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5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Multi Threading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Threading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890490" cy="5590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37035" y="1085844"/>
            <a:ext cx="8763000" cy="1920240"/>
          </a:xfrm>
          <a:prstGeom prst="roundRect">
            <a:avLst>
              <a:gd name="adj" fmla="val 10000"/>
            </a:avLst>
          </a:pr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ounded Rectangle 6"/>
          <p:cNvSpPr/>
          <p:nvPr/>
        </p:nvSpPr>
        <p:spPr>
          <a:xfrm>
            <a:off x="703947" y="1168038"/>
            <a:ext cx="2571617" cy="1760220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/>
          <p:cNvGrpSpPr/>
          <p:nvPr/>
        </p:nvGrpSpPr>
        <p:grpSpPr>
          <a:xfrm>
            <a:off x="703947" y="2997204"/>
            <a:ext cx="2571617" cy="2926080"/>
            <a:chOff x="266912" y="2156472"/>
            <a:chExt cx="2571617" cy="32004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 Same Side Corner Rectangle 16"/>
            <p:cNvSpPr/>
            <p:nvPr/>
          </p:nvSpPr>
          <p:spPr>
            <a:xfrm rot="10800000">
              <a:off x="266912" y="2156472"/>
              <a:ext cx="2571617" cy="3200402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 Same Side Corner Rectangle 6"/>
            <p:cNvSpPr/>
            <p:nvPr/>
          </p:nvSpPr>
          <p:spPr>
            <a:xfrm rot="21600000">
              <a:off x="345998" y="2156472"/>
              <a:ext cx="2413445" cy="31213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u="sng" kern="1200" dirty="0" smtClean="0">
                  <a:solidFill>
                    <a:schemeClr val="tx1"/>
                  </a:solidFill>
                </a:rPr>
                <a:t>One to One Model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Each user threads mapped to one kernel thread.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Problem with this model is that creating a user thread requires the corresponding kernel thread.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532726" y="1168038"/>
            <a:ext cx="2571617" cy="1760220"/>
          </a:xfrm>
          <a:prstGeom prst="roundRect">
            <a:avLst>
              <a:gd name="adj" fmla="val 1000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 9"/>
          <p:cNvGrpSpPr/>
          <p:nvPr/>
        </p:nvGrpSpPr>
        <p:grpSpPr>
          <a:xfrm>
            <a:off x="3532726" y="2997204"/>
            <a:ext cx="2571617" cy="2926080"/>
            <a:chOff x="3095691" y="2156472"/>
            <a:chExt cx="2571617" cy="32004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Round Same Side Corner Rectangle 14"/>
            <p:cNvSpPr/>
            <p:nvPr/>
          </p:nvSpPr>
          <p:spPr>
            <a:xfrm rot="10800000">
              <a:off x="3095691" y="2156472"/>
              <a:ext cx="2571617" cy="3200402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 Same Side Corner Rectangle 9"/>
            <p:cNvSpPr/>
            <p:nvPr/>
          </p:nvSpPr>
          <p:spPr>
            <a:xfrm rot="21600000">
              <a:off x="3174777" y="2156472"/>
              <a:ext cx="2413445" cy="31213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u="sng" kern="1200" dirty="0" smtClean="0">
                  <a:solidFill>
                    <a:schemeClr val="tx1"/>
                  </a:solidFill>
                </a:rPr>
                <a:t>Many to One Model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Multiple user threads mapped to one kernel thread.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Problem with this model is that a user thread can block entire process because we have only one kernel thread.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6361505" y="1168038"/>
            <a:ext cx="2571617" cy="1760220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6361505" y="2997204"/>
            <a:ext cx="2571617" cy="2926080"/>
            <a:chOff x="5924470" y="2156472"/>
            <a:chExt cx="2571617" cy="32004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" name="Round Same Side Corner Rectangle 12"/>
            <p:cNvSpPr/>
            <p:nvPr/>
          </p:nvSpPr>
          <p:spPr>
            <a:xfrm rot="10800000">
              <a:off x="5924470" y="2156472"/>
              <a:ext cx="2571617" cy="3200402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 Same Side Corner Rectangle 12"/>
            <p:cNvSpPr/>
            <p:nvPr/>
          </p:nvSpPr>
          <p:spPr>
            <a:xfrm rot="21600000">
              <a:off x="6003556" y="2156472"/>
              <a:ext cx="2413445" cy="31213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u="sng" kern="1200" dirty="0" smtClean="0">
                  <a:solidFill>
                    <a:schemeClr val="tx1"/>
                  </a:solidFill>
                </a:rPr>
                <a:t>Many to Many Model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Multiple user threads multiplex to more than one kernel threads.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Advantage with this model is that a user thread can not block entire process because we have multiple kernel thread.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6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Pthread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 function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dirty="0"/>
              <a:t> function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Pthread_create</a:t>
            </a:r>
            <a:r>
              <a:rPr lang="en-US" dirty="0"/>
              <a:t>:- Create a new thread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Pthread_exit</a:t>
            </a:r>
            <a:r>
              <a:rPr lang="en-US" dirty="0"/>
              <a:t>:- Terminate the calling thread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Pthread_join</a:t>
            </a:r>
            <a:r>
              <a:rPr lang="en-US" dirty="0"/>
              <a:t>:- Wait for a specific thread to exit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Pthread_yield</a:t>
            </a:r>
            <a:r>
              <a:rPr lang="en-US" dirty="0"/>
              <a:t>:- Release the CPU to let another thread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Pthread_attr_init</a:t>
            </a:r>
            <a:r>
              <a:rPr lang="en-US" dirty="0"/>
              <a:t>:- Create and initialize a thread’s attribute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Pthread_destroy</a:t>
            </a:r>
            <a:r>
              <a:rPr lang="en-US" dirty="0"/>
              <a:t>:- Remove a thread’s attribute structure</a:t>
            </a:r>
          </a:p>
        </p:txBody>
      </p:sp>
    </p:spTree>
    <p:extLst>
      <p:ext uri="{BB962C8B-B14F-4D97-AF65-F5344CB8AC3E}">
        <p14:creationId xmlns:p14="http://schemas.microsoft.com/office/powerpoint/2010/main" val="15101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System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call is the </a:t>
            </a:r>
            <a:r>
              <a:rPr lang="en-US" b="1" dirty="0">
                <a:solidFill>
                  <a:schemeClr val="accent6"/>
                </a:solidFill>
              </a:rPr>
              <a:t>programmatic way in which a computer program requests a service from the kernel of the operating system it is executed on</a:t>
            </a:r>
            <a:r>
              <a:rPr lang="en-US" dirty="0"/>
              <a:t>. </a:t>
            </a:r>
          </a:p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way for programs to interact with the operating system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computer program makes a system call when it makes a request to the operating system’s kernel</a:t>
            </a:r>
            <a:r>
              <a:rPr lang="en-US" dirty="0"/>
              <a:t>. </a:t>
            </a:r>
          </a:p>
          <a:p>
            <a:r>
              <a:rPr lang="en-US" dirty="0"/>
              <a:t>System call </a:t>
            </a:r>
            <a:r>
              <a:rPr lang="en-US" b="1" dirty="0">
                <a:solidFill>
                  <a:schemeClr val="accent6"/>
                </a:solidFill>
              </a:rPr>
              <a:t>provides the services of the operating system to the user programs via Application Program Interface(API)</a:t>
            </a:r>
            <a:r>
              <a:rPr lang="en-US" dirty="0"/>
              <a:t>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provides an interface </a:t>
            </a:r>
            <a:r>
              <a:rPr lang="en-US" dirty="0"/>
              <a:t>between a process and operating system to allow user-level processes to request services of the operating system. </a:t>
            </a:r>
          </a:p>
          <a:p>
            <a:r>
              <a:rPr lang="en-US" dirty="0"/>
              <a:t>System calls are the </a:t>
            </a:r>
            <a:r>
              <a:rPr lang="en-US" b="1" dirty="0">
                <a:solidFill>
                  <a:schemeClr val="accent6"/>
                </a:solidFill>
              </a:rPr>
              <a:t>only entry points into the kernel system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All programs needing resources must use system calls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98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ps</a:t>
            </a:r>
            <a:r>
              <a:rPr lang="en-US" dirty="0"/>
              <a:t> (process status):- The </a:t>
            </a:r>
            <a:r>
              <a:rPr lang="en-US" dirty="0" err="1"/>
              <a:t>ps</a:t>
            </a:r>
            <a:r>
              <a:rPr lang="en-US" dirty="0"/>
              <a:t> (process status) command is used to </a:t>
            </a:r>
            <a:r>
              <a:rPr lang="en-US" b="1" dirty="0">
                <a:solidFill>
                  <a:schemeClr val="accent6"/>
                </a:solidFill>
              </a:rPr>
              <a:t>provide information about the currently running processes</a:t>
            </a:r>
            <a:r>
              <a:rPr lang="en-US" dirty="0"/>
              <a:t>, including their process identification numbers (PIDs). </a:t>
            </a:r>
          </a:p>
          <a:p>
            <a:r>
              <a:rPr lang="en-US" dirty="0"/>
              <a:t>fork:- Fork system call is used for </a:t>
            </a:r>
            <a:r>
              <a:rPr lang="en-US" b="1" dirty="0">
                <a:solidFill>
                  <a:schemeClr val="accent6"/>
                </a:solidFill>
              </a:rPr>
              <a:t>creating a new process, which is called child process</a:t>
            </a:r>
            <a:r>
              <a:rPr lang="en-US" dirty="0"/>
              <a:t>, which runs concurrently with the process that makes the fork() call (parent process).</a:t>
            </a:r>
          </a:p>
          <a:p>
            <a:r>
              <a:rPr lang="en-US" dirty="0"/>
              <a:t>wait:- Wait system call </a:t>
            </a:r>
            <a:r>
              <a:rPr lang="en-US" b="1" dirty="0">
                <a:solidFill>
                  <a:schemeClr val="accent6"/>
                </a:solidFill>
              </a:rPr>
              <a:t>blocks the calling process until one of its child processes exits </a:t>
            </a:r>
            <a:r>
              <a:rPr lang="en-US" dirty="0"/>
              <a:t>or a signal is received. After child process terminates, parent continues its execution after wait system call instruction.</a:t>
            </a:r>
          </a:p>
          <a:p>
            <a:r>
              <a:rPr lang="en-US" dirty="0"/>
              <a:t>exit:- Exit system call </a:t>
            </a:r>
            <a:r>
              <a:rPr lang="en-US" b="1" dirty="0">
                <a:solidFill>
                  <a:schemeClr val="accent6"/>
                </a:solidFill>
              </a:rPr>
              <a:t>terminates the running process normally</a:t>
            </a:r>
            <a:r>
              <a:rPr lang="en-US" dirty="0"/>
              <a:t>.</a:t>
            </a:r>
          </a:p>
          <a:p>
            <a:r>
              <a:rPr lang="en-US" dirty="0"/>
              <a:t>exec family:- The exec family of functions </a:t>
            </a:r>
            <a:r>
              <a:rPr lang="en-US" b="1" dirty="0">
                <a:solidFill>
                  <a:schemeClr val="accent6"/>
                </a:solidFill>
              </a:rPr>
              <a:t>replaces the current running process with a new process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2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Process?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is a </a:t>
            </a:r>
            <a:r>
              <a:rPr lang="en-US" b="1" dirty="0">
                <a:solidFill>
                  <a:schemeClr val="accent6"/>
                </a:solidFill>
              </a:rPr>
              <a:t>program under execution</a:t>
            </a:r>
            <a:r>
              <a:rPr lang="en-US" dirty="0"/>
              <a:t>.</a:t>
            </a:r>
          </a:p>
          <a:p>
            <a:r>
              <a:rPr lang="en-US" dirty="0"/>
              <a:t>Process is an </a:t>
            </a:r>
            <a:r>
              <a:rPr lang="en-US" b="1" dirty="0">
                <a:solidFill>
                  <a:schemeClr val="accent6"/>
                </a:solidFill>
              </a:rPr>
              <a:t>abstraction of a running program</a:t>
            </a:r>
            <a:r>
              <a:rPr lang="en-US" dirty="0"/>
              <a:t>.</a:t>
            </a:r>
          </a:p>
          <a:p>
            <a:r>
              <a:rPr lang="en-US" dirty="0"/>
              <a:t>Process is an </a:t>
            </a:r>
            <a:r>
              <a:rPr lang="en-US" b="1" dirty="0">
                <a:solidFill>
                  <a:schemeClr val="accent6"/>
                </a:solidFill>
              </a:rPr>
              <a:t>instance of an executing program</a:t>
            </a:r>
            <a:r>
              <a:rPr lang="en-US" dirty="0"/>
              <a:t>, including the current values of the program counter, registers &amp; variables.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Each process has its own virtual CPU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47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asked in </a:t>
            </a:r>
            <a:r>
              <a:rPr lang="en-US" dirty="0" smtClean="0"/>
              <a:t>GTU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5" y="863444"/>
            <a:ext cx="11929641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Explain Process/Thread Life Cycle with diagram.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process control block (PCB) with diagram.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Difference between process and thread.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various multi threading models.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benefits of threads.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=""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Database Management Systems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(DBMS)</a:t>
            </a:r>
          </a:p>
          <a:p>
            <a:r>
              <a:rPr lang="en-US" dirty="0"/>
              <a:t>GTU # 3130703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=""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 smtClean="0"/>
              <a:t>firoz.sherasiya@darshan.ac.in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 smtClean="0"/>
              <a:t>9879879861</a:t>
            </a:r>
            <a:endParaRPr lang="en-US" dirty="0"/>
          </a:p>
        </p:txBody>
      </p:sp>
      <p:sp>
        <p:nvSpPr>
          <p:cNvPr id="30" name="Text Placeholder 11">
            <a:extLst>
              <a:ext uri="{FF2B5EF4-FFF2-40B4-BE49-F238E27FC236}">
                <a16:creationId xmlns=""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=""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</a:t>
            </a:r>
            <a:r>
              <a:rPr lang="en-US" dirty="0" err="1" smtClean="0"/>
              <a:t>Firoz</a:t>
            </a:r>
            <a:r>
              <a:rPr lang="en-US" dirty="0" smtClean="0"/>
              <a:t> A </a:t>
            </a:r>
            <a:r>
              <a:rPr lang="en-US" dirty="0" err="1" smtClean="0"/>
              <a:t>Sherasiya</a:t>
            </a:r>
            <a:endParaRPr lang="en-US" dirty="0"/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real </a:t>
            </a:r>
            <a:r>
              <a:rPr lang="en-US" b="1" dirty="0">
                <a:solidFill>
                  <a:schemeClr val="accent6"/>
                </a:solidFill>
              </a:rPr>
              <a:t>CPU switches </a:t>
            </a:r>
            <a:r>
              <a:rPr lang="en-US" dirty="0"/>
              <a:t>back and forth from process to process. 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chemeClr val="accent6"/>
                </a:solidFill>
              </a:rPr>
              <a:t>rapid switching back and forth is called multiprogramming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number of processes loaded simultaneously in memory is called degree of multiprogramming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8163"/>
          <a:stretch/>
        </p:blipFill>
        <p:spPr>
          <a:xfrm>
            <a:off x="6891032" y="2590800"/>
            <a:ext cx="5108222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04" y="2711450"/>
            <a:ext cx="4165402" cy="23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30832" cy="559056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There are </a:t>
            </a:r>
            <a:r>
              <a:rPr lang="en-US" b="1" dirty="0">
                <a:solidFill>
                  <a:srgbClr val="C00000"/>
                </a:solidFill>
              </a:rPr>
              <a:t>three processes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one processor </a:t>
            </a:r>
            <a:r>
              <a:rPr lang="en-US" dirty="0"/>
              <a:t>(CPU), </a:t>
            </a:r>
            <a:r>
              <a:rPr lang="en-US" b="1" dirty="0">
                <a:solidFill>
                  <a:srgbClr val="C00000"/>
                </a:solidFill>
              </a:rPr>
              <a:t>three logical program counter</a:t>
            </a:r>
            <a:r>
              <a:rPr lang="en-US" dirty="0"/>
              <a:t> (one for each processes) in memory and one physical program counter in processor.</a:t>
            </a:r>
          </a:p>
          <a:p>
            <a:r>
              <a:rPr lang="en-US" dirty="0"/>
              <a:t>Here </a:t>
            </a:r>
            <a:r>
              <a:rPr lang="en-US" b="1" dirty="0">
                <a:solidFill>
                  <a:srgbClr val="C00000"/>
                </a:solidFill>
              </a:rPr>
              <a:t>CPU is free </a:t>
            </a:r>
            <a:r>
              <a:rPr lang="en-US" dirty="0"/>
              <a:t>(no process is running).</a:t>
            </a:r>
          </a:p>
          <a:p>
            <a:r>
              <a:rPr lang="en-US" dirty="0"/>
              <a:t>No data in physical program counter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52039" y="1669201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52039" y="2547907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P3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30832" cy="559056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CPU is </a:t>
            </a:r>
            <a:r>
              <a:rPr lang="en-US" b="1" dirty="0">
                <a:solidFill>
                  <a:srgbClr val="C00000"/>
                </a:solidFill>
              </a:rPr>
              <a:t>allocated to process P1 </a:t>
            </a:r>
            <a:r>
              <a:rPr lang="en-US" dirty="0"/>
              <a:t>(process P1 is running</a:t>
            </a:r>
            <a:r>
              <a:rPr lang="en-US" dirty="0" smtClean="0"/>
              <a:t>).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P1 is copied </a:t>
            </a:r>
            <a:r>
              <a:rPr lang="en-US" dirty="0"/>
              <a:t>from its logical program counter to the physical program counter.</a:t>
            </a:r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52039" y="1669201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52039" y="2547907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93314" y="2237245"/>
            <a:ext cx="1244076" cy="5408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>
            <a:off x="6362361" y="1577340"/>
            <a:ext cx="993518" cy="853332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56460" y="1733703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2936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21354 0.1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63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CPU </a:t>
            </a:r>
            <a:r>
              <a:rPr lang="en-US" b="1" dirty="0">
                <a:solidFill>
                  <a:srgbClr val="C00000"/>
                </a:solidFill>
              </a:rPr>
              <a:t>switches</a:t>
            </a:r>
            <a:r>
              <a:rPr lang="en-US" dirty="0"/>
              <a:t> from process </a:t>
            </a:r>
            <a:r>
              <a:rPr lang="en-US" b="1" dirty="0">
                <a:solidFill>
                  <a:srgbClr val="C00000"/>
                </a:solidFill>
              </a:rPr>
              <a:t>P1 to </a:t>
            </a:r>
            <a:r>
              <a:rPr lang="en-US" dirty="0"/>
              <a:t>process </a:t>
            </a:r>
            <a:r>
              <a:rPr lang="en-US" b="1" dirty="0">
                <a:solidFill>
                  <a:srgbClr val="C00000"/>
                </a:solidFill>
              </a:rPr>
              <a:t>P2</a:t>
            </a:r>
            <a:r>
              <a:rPr lang="en-US" dirty="0"/>
              <a:t>.</a:t>
            </a:r>
          </a:p>
          <a:p>
            <a:r>
              <a:rPr lang="en-US" dirty="0"/>
              <a:t>CPU is </a:t>
            </a:r>
            <a:r>
              <a:rPr lang="en-US" b="1" dirty="0">
                <a:solidFill>
                  <a:srgbClr val="C00000"/>
                </a:solidFill>
              </a:rPr>
              <a:t>allocated to process P2 </a:t>
            </a:r>
            <a:r>
              <a:rPr lang="en-US" dirty="0"/>
              <a:t>(process P2 is running</a:t>
            </a:r>
            <a:r>
              <a:rPr lang="en-US" dirty="0" smtClean="0"/>
              <a:t>).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P1 is copied back </a:t>
            </a:r>
            <a:r>
              <a:rPr lang="en-US" dirty="0"/>
              <a:t>to its logical program </a:t>
            </a:r>
            <a:r>
              <a:rPr lang="en-US" dirty="0" smtClean="0"/>
              <a:t>counter.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P2 is copied </a:t>
            </a:r>
            <a:r>
              <a:rPr lang="en-US" dirty="0"/>
              <a:t>from its logical program counter to the physical program counter.</a:t>
            </a:r>
          </a:p>
          <a:p>
            <a:endParaRPr lang="en-US" dirty="0"/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63347" y="2542715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52039" y="2547907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26" name="Straight Arrow Connector 25"/>
          <p:cNvCxnSpPr>
            <a:endCxn id="11" idx="2"/>
          </p:cNvCxnSpPr>
          <p:nvPr/>
        </p:nvCxnSpPr>
        <p:spPr>
          <a:xfrm flipH="1" flipV="1">
            <a:off x="2027754" y="2272743"/>
            <a:ext cx="9636" cy="5053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 flipV="1">
            <a:off x="6362361" y="2430672"/>
            <a:ext cx="993518" cy="12082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43397" y="1707577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362361" y="1601274"/>
            <a:ext cx="993518" cy="829398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71875" y="2145350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2249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81 L -0.21367 -0.128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682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21562 3.7037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9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4312</TotalTime>
  <Words>2659</Words>
  <Application>Microsoft Office PowerPoint</Application>
  <PresentationFormat>Widescreen</PresentationFormat>
  <Paragraphs>482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Roboto Condensed</vt:lpstr>
      <vt:lpstr>Open Sans Semibold</vt:lpstr>
      <vt:lpstr>Roboto Condensed Light</vt:lpstr>
      <vt:lpstr>Calibri</vt:lpstr>
      <vt:lpstr>Wingdings 2</vt:lpstr>
      <vt:lpstr>Times New Roman</vt:lpstr>
      <vt:lpstr>Wingdings</vt:lpstr>
      <vt:lpstr>Segoe UI Black</vt:lpstr>
      <vt:lpstr>Arial</vt:lpstr>
      <vt:lpstr>Wingdings 3</vt:lpstr>
      <vt:lpstr>Office Theme</vt:lpstr>
      <vt:lpstr>Unit-2  Process and Threads Management</vt:lpstr>
      <vt:lpstr>PowerPoint Presentation</vt:lpstr>
      <vt:lpstr>Process concept</vt:lpstr>
      <vt:lpstr>What is Process?</vt:lpstr>
      <vt:lpstr>What is Process?</vt:lpstr>
      <vt:lpstr>Multiprogramming</vt:lpstr>
      <vt:lpstr>Multiprogramming execution</vt:lpstr>
      <vt:lpstr>Multiprogramming execution</vt:lpstr>
      <vt:lpstr>Multiprogramming execution</vt:lpstr>
      <vt:lpstr>Multiprogramming execution</vt:lpstr>
      <vt:lpstr>Process Model</vt:lpstr>
      <vt:lpstr>Process Creation</vt:lpstr>
      <vt:lpstr>Process Creation</vt:lpstr>
      <vt:lpstr>Process Termination</vt:lpstr>
      <vt:lpstr>Process Termination</vt:lpstr>
      <vt:lpstr>Process Hierarchies</vt:lpstr>
      <vt:lpstr>Handle</vt:lpstr>
      <vt:lpstr>Process states</vt:lpstr>
      <vt:lpstr>Process states</vt:lpstr>
      <vt:lpstr>Process states</vt:lpstr>
      <vt:lpstr>Process states transitions</vt:lpstr>
      <vt:lpstr>Process State Transitions</vt:lpstr>
      <vt:lpstr>Five State Process Model and Transitions</vt:lpstr>
      <vt:lpstr>Queue Diagram</vt:lpstr>
      <vt:lpstr>Process Control Block (PCB)</vt:lpstr>
      <vt:lpstr>What is Process Control Block (PCB)?</vt:lpstr>
      <vt:lpstr>Fields of Process Control Block (PCB)</vt:lpstr>
      <vt:lpstr>Context switching</vt:lpstr>
      <vt:lpstr>Context switching</vt:lpstr>
      <vt:lpstr>Threads</vt:lpstr>
      <vt:lpstr>What is Threads?</vt:lpstr>
      <vt:lpstr>What is Threads?</vt:lpstr>
      <vt:lpstr>Single Threaded Process VS Multiple Threaded Process</vt:lpstr>
      <vt:lpstr>Comparison between  process and thread</vt:lpstr>
      <vt:lpstr>Similarities between Process &amp; Thread</vt:lpstr>
      <vt:lpstr>Dissimilarities between Process &amp; Thread</vt:lpstr>
      <vt:lpstr>Benefits/Advantages of threads</vt:lpstr>
      <vt:lpstr>Benefits/Advantages of Threads</vt:lpstr>
      <vt:lpstr>Types of threads</vt:lpstr>
      <vt:lpstr>Types of Threads</vt:lpstr>
      <vt:lpstr>Types of Threads</vt:lpstr>
      <vt:lpstr>Hybrid Threads</vt:lpstr>
      <vt:lpstr>Multi Threading Models</vt:lpstr>
      <vt:lpstr>Multi Threading Models</vt:lpstr>
      <vt:lpstr>Pthread function calls</vt:lpstr>
      <vt:lpstr>Pthread function calls</vt:lpstr>
      <vt:lpstr>System calls</vt:lpstr>
      <vt:lpstr>System calls</vt:lpstr>
      <vt:lpstr>System calls</vt:lpstr>
      <vt:lpstr>Questions asked in GTU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647</cp:revision>
  <cp:lastPrinted>2021-02-05T02:25:01Z</cp:lastPrinted>
  <dcterms:created xsi:type="dcterms:W3CDTF">2020-05-01T05:09:15Z</dcterms:created>
  <dcterms:modified xsi:type="dcterms:W3CDTF">2021-03-25T04:36:35Z</dcterms:modified>
</cp:coreProperties>
</file>